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0" r:id="rId4"/>
    <p:sldId id="301" r:id="rId5"/>
    <p:sldId id="259" r:id="rId6"/>
    <p:sldId id="260" r:id="rId7"/>
    <p:sldId id="314" r:id="rId8"/>
    <p:sldId id="315" r:id="rId9"/>
    <p:sldId id="302" r:id="rId10"/>
    <p:sldId id="277" r:id="rId11"/>
    <p:sldId id="294" r:id="rId12"/>
    <p:sldId id="276" r:id="rId13"/>
    <p:sldId id="318" r:id="rId14"/>
    <p:sldId id="298" r:id="rId15"/>
    <p:sldId id="299" r:id="rId16"/>
    <p:sldId id="316" r:id="rId17"/>
    <p:sldId id="305" r:id="rId18"/>
    <p:sldId id="313" r:id="rId19"/>
    <p:sldId id="312" r:id="rId20"/>
    <p:sldId id="307" r:id="rId21"/>
    <p:sldId id="308" r:id="rId22"/>
    <p:sldId id="309" r:id="rId23"/>
    <p:sldId id="319" r:id="rId24"/>
    <p:sldId id="310" r:id="rId25"/>
    <p:sldId id="311" r:id="rId26"/>
    <p:sldId id="278" r:id="rId27"/>
    <p:sldId id="272" r:id="rId28"/>
    <p:sldId id="269" r:id="rId29"/>
    <p:sldId id="271" r:id="rId30"/>
    <p:sldId id="262" r:id="rId31"/>
    <p:sldId id="273" r:id="rId32"/>
    <p:sldId id="274" r:id="rId33"/>
    <p:sldId id="275" r:id="rId34"/>
    <p:sldId id="280" r:id="rId35"/>
    <p:sldId id="320" r:id="rId36"/>
    <p:sldId id="281" r:id="rId37"/>
    <p:sldId id="282" r:id="rId38"/>
    <p:sldId id="317" r:id="rId39"/>
    <p:sldId id="283" r:id="rId40"/>
    <p:sldId id="321" r:id="rId41"/>
    <p:sldId id="284" r:id="rId42"/>
    <p:sldId id="261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100" d="100"/>
          <a:sy n="100" d="100"/>
        </p:scale>
        <p:origin x="-12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20B2-EAFC-467E-9541-90CDE59E9E81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F4EA-41A2-4CD1-A3D2-ABE58C5D0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7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20B2-EAFC-467E-9541-90CDE59E9E81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F4EA-41A2-4CD1-A3D2-ABE58C5D0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29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20B2-EAFC-467E-9541-90CDE59E9E81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F4EA-41A2-4CD1-A3D2-ABE58C5D0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886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991620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20B2-EAFC-467E-9541-90CDE59E9E81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F4EA-41A2-4CD1-A3D2-ABE58C5D0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376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20B2-EAFC-467E-9541-90CDE59E9E81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F4EA-41A2-4CD1-A3D2-ABE58C5D0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977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20B2-EAFC-467E-9541-90CDE59E9E81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F4EA-41A2-4CD1-A3D2-ABE58C5D0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22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20B2-EAFC-467E-9541-90CDE59E9E81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F4EA-41A2-4CD1-A3D2-ABE58C5D0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38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20B2-EAFC-467E-9541-90CDE59E9E81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F4EA-41A2-4CD1-A3D2-ABE58C5D0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266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20B2-EAFC-467E-9541-90CDE59E9E81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F4EA-41A2-4CD1-A3D2-ABE58C5D0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00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20B2-EAFC-467E-9541-90CDE59E9E81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F4EA-41A2-4CD1-A3D2-ABE58C5D0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856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20B2-EAFC-467E-9541-90CDE59E9E81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EF4EA-41A2-4CD1-A3D2-ABE58C5D0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45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620B2-EAFC-467E-9541-90CDE59E9E81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EF4EA-41A2-4CD1-A3D2-ABE58C5D0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70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Kazakh, Turkish, Russian and English multilinguals: vocabulary knowledge in structural different languages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2179319"/>
            <a:ext cx="5181600" cy="3997643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Dr Michael Daller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University of Reading, UK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err="1" smtClean="0"/>
              <a:t>Nazarbayev</a:t>
            </a:r>
            <a:r>
              <a:rPr lang="en-GB" dirty="0" smtClean="0"/>
              <a:t> University</a:t>
            </a:r>
          </a:p>
          <a:p>
            <a:pPr marL="0" indent="0">
              <a:buNone/>
            </a:pPr>
            <a:r>
              <a:rPr lang="en-GB" dirty="0" smtClean="0"/>
              <a:t>29 November 2018</a:t>
            </a:r>
            <a:endParaRPr lang="en-GB" dirty="0"/>
          </a:p>
        </p:txBody>
      </p:sp>
      <p:pic>
        <p:nvPicPr>
          <p:cNvPr id="1026" name="Picture 2" descr="Image result for Reading University Log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111149" cy="284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05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Vocabulary tests with very infrequent words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Sigma 5 (an example for a vocabulary test; not used in this study)</a:t>
            </a:r>
          </a:p>
          <a:p>
            <a:endParaRPr lang="en-GB" dirty="0"/>
          </a:p>
          <a:p>
            <a:r>
              <a:rPr lang="en-GB" dirty="0" smtClean="0"/>
              <a:t>Typically my students (native speakers) know only 50% of the words.</a:t>
            </a:r>
          </a:p>
          <a:p>
            <a:endParaRPr lang="en-GB" dirty="0"/>
          </a:p>
          <a:p>
            <a:r>
              <a:rPr lang="en-GB" dirty="0" smtClean="0"/>
              <a:t>If your native language is a Germanic one and you have a good knowledge of Romance language, almost 100% of the words are known as they are cognates in either of these languages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31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Try it 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Which words do you understand and are they cognates in any of your languages?</a:t>
            </a:r>
          </a:p>
        </p:txBody>
      </p:sp>
    </p:spTree>
    <p:extLst>
      <p:ext uri="{BB962C8B-B14F-4D97-AF65-F5344CB8AC3E}">
        <p14:creationId xmlns:p14="http://schemas.microsoft.com/office/powerpoint/2010/main" val="412277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BNC frequencies Sigma V5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1628776"/>
            <a:ext cx="8229600" cy="4525963"/>
          </a:xfrm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524001" y="10440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101" name="Group 5"/>
          <p:cNvGraphicFramePr>
            <a:graphicFrameLocks noGrp="1"/>
          </p:cNvGraphicFramePr>
          <p:nvPr/>
        </p:nvGraphicFramePr>
        <p:xfrm>
          <a:off x="2927350" y="1628775"/>
          <a:ext cx="4008438" cy="4824418"/>
        </p:xfrm>
        <a:graphic>
          <a:graphicData uri="http://schemas.openxmlformats.org/drawingml/2006/table">
            <a:tbl>
              <a:tblPr/>
              <a:tblGrid>
                <a:gridCol w="4008438"/>
              </a:tblGrid>
              <a:tr h="246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1k:   budget 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2k:   attempt equip focus implicate 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3k:   symbol 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4k:   illusion 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5k:   accrue degrade succumb 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6k:   apathetic vigilant 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7k:   acclaim exacerbate protocol 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8k:   augment mumble spindle transient wharf 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9k:   austere autonomy 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10k: deity 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11k: assiduous exonerate facade gaudy juxtapose mesmerize surreptitious 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12k : epitome erudite insipid 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13k: anachronism maelstrom phlegmatic rejoinder voracious </a:t>
                      </a:r>
                      <a:endParaRPr kumimoji="0" lang="de-DE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14k: etymology feign 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15k: effrontery germane vacillate 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16k: antediluvian 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17k: hirsute 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2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Beyond 20 k: prestidigitation 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17" name="Rectangle 45"/>
          <p:cNvSpPr>
            <a:spLocks noChangeArrowheads="1"/>
          </p:cNvSpPr>
          <p:nvPr/>
        </p:nvSpPr>
        <p:spPr bwMode="auto">
          <a:xfrm>
            <a:off x="2782888" y="5622926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41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The X-</a:t>
            </a:r>
            <a:r>
              <a:rPr lang="en-GB" b="1" dirty="0" err="1" smtClean="0">
                <a:solidFill>
                  <a:srgbClr val="FF0000"/>
                </a:solidFill>
              </a:rPr>
              <a:t>lex</a:t>
            </a:r>
            <a:r>
              <a:rPr lang="en-GB" b="1" dirty="0" smtClean="0">
                <a:solidFill>
                  <a:srgbClr val="FF0000"/>
                </a:solidFill>
              </a:rPr>
              <a:t> format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5 x 20 real words with decreasing frequency</a:t>
            </a:r>
          </a:p>
          <a:p>
            <a:r>
              <a:rPr lang="en-GB" dirty="0" smtClean="0"/>
              <a:t>20 non-words that are plausible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Scoring: </a:t>
            </a:r>
          </a:p>
          <a:p>
            <a:pPr marL="0" indent="0">
              <a:buNone/>
            </a:pPr>
            <a:r>
              <a:rPr lang="en-GB" dirty="0" smtClean="0"/>
              <a:t>50 points for every accepted real word</a:t>
            </a:r>
          </a:p>
          <a:p>
            <a:pPr>
              <a:buFontTx/>
              <a:buChar char="-"/>
            </a:pPr>
            <a:r>
              <a:rPr lang="en-GB" dirty="0" smtClean="0"/>
              <a:t>250 for every accepted non-word</a:t>
            </a:r>
          </a:p>
          <a:p>
            <a:pPr>
              <a:buFontTx/>
              <a:buChar char="-"/>
            </a:pPr>
            <a:r>
              <a:rPr lang="en-GB" dirty="0" smtClean="0"/>
              <a:t>Maximum score 5000, Minimum score (theoretical) – 500</a:t>
            </a:r>
          </a:p>
          <a:p>
            <a:pPr>
              <a:buFontTx/>
              <a:buChar char="-"/>
            </a:pPr>
            <a:r>
              <a:rPr lang="en-GB" dirty="0" smtClean="0"/>
              <a:t>Random choice (if an ape does it): Zero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Table 49"/>
          <p:cNvGraphicFramePr/>
          <p:nvPr>
            <p:extLst/>
          </p:nvPr>
        </p:nvGraphicFramePr>
        <p:xfrm>
          <a:off x="1084217" y="1018897"/>
          <a:ext cx="10384970" cy="5721534"/>
        </p:xfrm>
        <a:graphic>
          <a:graphicData uri="http://schemas.openxmlformats.org/drawingml/2006/table">
            <a:tbl>
              <a:tblPr/>
              <a:tblGrid>
                <a:gridCol w="1301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69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47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385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167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167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87007"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that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both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cliff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sandy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lessen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darrock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678"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with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century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stream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military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oak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waygood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678"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before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cup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normal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impress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antique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kennard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7007"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person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discuss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everywhere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staircase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chart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gazard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5678"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feel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park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deny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daily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limp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fishlock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5678"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round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path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shot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essential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permission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cantileen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5678"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early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tower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refer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associate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headlong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gillen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7007"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table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weather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independent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conduct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violent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pardoe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5678"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question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wheel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feeling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relative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fade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frequid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5678"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effect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whole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bullet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upward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rake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hobrow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7007"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market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perform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juice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publish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trunk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candlin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5678"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woman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pity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nod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insult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mercy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litholect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5678"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stand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probable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gentle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cardboard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anxious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gumm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5678"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believe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signal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slip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humble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pedestrian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alden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7007"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fine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dish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diamond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contract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arrow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treadaway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5678"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instead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earn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press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mount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feeble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sumption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5678"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produce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sweat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provide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tube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sorrow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horozone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87007"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group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trick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drum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moreover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brighten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hyslop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85678"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arrive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manage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reasonable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crisis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dam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manomize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85678"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difficult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mud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boil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jug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outlet</a:t>
                      </a:r>
                      <a:r>
                        <a:rPr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defRPr sz="1800" b="0" i="0"/>
                      </a:pPr>
                      <a:r>
                        <a:rPr sz="13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horobin</a:t>
                      </a:r>
                      <a:r>
                        <a:rPr sz="13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32180" marR="32180" marT="24135" marB="24135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31966" y="209006"/>
            <a:ext cx="566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English receptive task – X-</a:t>
            </a:r>
            <a:r>
              <a:rPr lang="en-GB" b="1" dirty="0" err="1">
                <a:solidFill>
                  <a:srgbClr val="FF0000"/>
                </a:solidFill>
              </a:rPr>
              <a:t>lex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5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 45"/>
          <p:cNvGraphicFramePr/>
          <p:nvPr/>
        </p:nvGraphicFramePr>
        <p:xfrm>
          <a:off x="338667" y="379411"/>
          <a:ext cx="11853333" cy="7258830"/>
        </p:xfrm>
        <a:graphic>
          <a:graphicData uri="http://schemas.openxmlformats.org/drawingml/2006/table">
            <a:tbl>
              <a:tblPr/>
              <a:tblGrid>
                <a:gridCol w="19663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4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17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06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769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769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6961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yumurta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dikkatli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</a:t>
                      </a: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ısır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</a:t>
                      </a: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ıvılcım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saneli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063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çocuk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kemik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utanmak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posta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üçgen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bilik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063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ç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ş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bal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tatmak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yazl</a:t>
                      </a: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ık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selul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063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yine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kapal</a:t>
                      </a: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ı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hal</a:t>
                      </a: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ı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yan</a:t>
                      </a: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ık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unutma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kuveli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9063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şte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dikmek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misafir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heyecanl</a:t>
                      </a: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ı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nazar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ültemek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9063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ayak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kom</a:t>
                      </a: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şu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elma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kemer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kayak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menilmek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9063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deniz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bayram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uzay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</a:t>
                      </a: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çlı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bulma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sork</a:t>
                      </a: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ı</a:t>
                      </a: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9063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dinlemek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patlamak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patates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zay</a:t>
                      </a: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ıflamak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kek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foluk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9063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</a:t>
                      </a: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ışarı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ül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üzüntü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bahane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</a:t>
                      </a: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ıcak olmak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</a:t>
                      </a: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ızlamak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9063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yanl</a:t>
                      </a: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ış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mevsim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vapur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fena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şahsen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üsli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9063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kelime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ölge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sevilmek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gergin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devretmek 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ansen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9063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kesmek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yang</a:t>
                      </a: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ın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pilav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ha</a:t>
                      </a: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şlanmak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muhalif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tillemek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9063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uyumak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kavga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pembe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uyan</a:t>
                      </a: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ık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ay</a:t>
                      </a: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ıklamak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</a:t>
                      </a: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ıta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37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mektup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lezzet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üzük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boyamak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ilerleme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araka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69063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top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ıkanmak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kirli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kat</a:t>
                      </a: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ılma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şirin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</a:t>
                      </a: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üne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69063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otob</a:t>
                      </a: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üs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oyuncak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olur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haberci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</a:t>
                      </a: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ğara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ser</a:t>
                      </a: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ün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69063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</a:t>
                      </a: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şil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zararl</a:t>
                      </a: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ı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yava</a:t>
                      </a: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şça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kova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ni</a:t>
                      </a: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şan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val</a:t>
                      </a: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ı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69063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burun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dilim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çatal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yazd</a:t>
                      </a: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ırmak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</a:t>
                      </a: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çuş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selmek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69063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ıldız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özlük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şapka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kase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gereklilik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tulal</a:t>
                      </a: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ı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06961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çay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</a:t>
                      </a:r>
                      <a:r>
                        <a:rPr sz="13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üğme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soyunmak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ilkbahar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iletken</a:t>
                      </a:r>
                    </a:p>
                  </a:txBody>
                  <a:tcPr marL="0" marR="0" marT="0" marB="0" anchor="b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bellime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pic>
        <p:nvPicPr>
          <p:cNvPr id="46" name="image10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94782" y="0"/>
            <a:ext cx="9793820" cy="57785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936109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2145"/>
          </a:xfrm>
        </p:spPr>
        <p:txBody>
          <a:bodyPr>
            <a:norm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Vocabulary test in Russian</a:t>
            </a:r>
            <a:br>
              <a:rPr lang="en-GB" sz="2000" b="1" dirty="0" smtClean="0">
                <a:solidFill>
                  <a:srgbClr val="FF0000"/>
                </a:solidFill>
              </a:rPr>
            </a:br>
            <a:r>
              <a:rPr lang="en-GB" sz="2000" b="1" dirty="0" smtClean="0">
                <a:solidFill>
                  <a:srgbClr val="FF0000"/>
                </a:solidFill>
              </a:rPr>
              <a:t> X-</a:t>
            </a:r>
            <a:r>
              <a:rPr lang="en-GB" sz="2000" b="1" dirty="0" err="1" smtClean="0">
                <a:solidFill>
                  <a:srgbClr val="FF0000"/>
                </a:solidFill>
              </a:rPr>
              <a:t>lex</a:t>
            </a:r>
            <a:r>
              <a:rPr lang="en-GB" sz="2000" b="1" dirty="0" smtClean="0">
                <a:solidFill>
                  <a:srgbClr val="FF0000"/>
                </a:solidFill>
              </a:rPr>
              <a:t> format</a:t>
            </a:r>
            <a:endParaRPr lang="en-GB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4180628" y="-1508760"/>
          <a:ext cx="6632950" cy="885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Acrobat Document" r:id="rId3" imgW="4533711" imgH="6415997" progId="AcroExch.Document.DC">
                  <p:embed/>
                </p:oleObj>
              </mc:Choice>
              <mc:Fallback>
                <p:oleObj name="Acrobat Document" r:id="rId3" imgW="4533711" imgH="641599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80628" y="-1508760"/>
                        <a:ext cx="6632950" cy="885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59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4311"/>
            <a:ext cx="10515600" cy="185166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 Measure of Non-verbal IQ scores:</a:t>
            </a:r>
            <a:br>
              <a:rPr lang="en-GB" dirty="0" smtClean="0"/>
            </a:br>
            <a:r>
              <a:rPr lang="en-US" dirty="0"/>
              <a:t>Raven’s </a:t>
            </a:r>
            <a:r>
              <a:rPr lang="en-US" dirty="0" err="1"/>
              <a:t>Coloured</a:t>
            </a:r>
            <a:r>
              <a:rPr lang="en-US" dirty="0"/>
              <a:t> Progressive </a:t>
            </a:r>
            <a:r>
              <a:rPr lang="en-US" dirty="0" smtClean="0"/>
              <a:t>Matrices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officeArt object"/>
          <p:cNvPicPr>
            <a:picLocks noGrp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181847" y="1825625"/>
            <a:ext cx="3828305" cy="435133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179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1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defRPr sz="1800"/>
            </a:pPr>
            <a:r>
              <a:rPr lang="en-GB" b="1" dirty="0"/>
              <a:t>Participants</a:t>
            </a:r>
          </a:p>
          <a:p>
            <a:pPr marL="0" lvl="0" indent="0">
              <a:defRPr sz="1800"/>
            </a:pPr>
            <a:r>
              <a:rPr lang="en-GB" dirty="0"/>
              <a:t>100 Turkish-English bilingual children (all born in the UK, age range 7 - 11)</a:t>
            </a:r>
          </a:p>
          <a:p>
            <a:pPr marL="0" lvl="0" indent="0">
              <a:defRPr sz="1800"/>
            </a:pPr>
            <a:r>
              <a:rPr lang="en-GB" dirty="0"/>
              <a:t>and their parents (immigrants from Turkey)</a:t>
            </a:r>
          </a:p>
          <a:p>
            <a:pPr marL="0" lvl="0" indent="0">
              <a:defRPr sz="1800"/>
            </a:pPr>
            <a:r>
              <a:rPr lang="en-GB" dirty="0"/>
              <a:t>Middle class (at least one parent has a university degree)</a:t>
            </a:r>
          </a:p>
          <a:p>
            <a:pPr marL="0" lvl="0" indent="0">
              <a:defRPr sz="1800"/>
            </a:pPr>
            <a:endParaRPr lang="en-GB" dirty="0"/>
          </a:p>
          <a:p>
            <a:pPr marL="0" lvl="0" indent="0">
              <a:defRPr sz="1800"/>
            </a:pPr>
            <a:r>
              <a:rPr lang="en-GB" b="1" dirty="0"/>
              <a:t>Measures</a:t>
            </a:r>
          </a:p>
          <a:p>
            <a:pPr marL="706915" lvl="0" indent="-706915">
              <a:defRPr sz="1800"/>
            </a:pPr>
            <a:r>
              <a:rPr lang="en-GB" sz="1800" dirty="0"/>
              <a:t>Receptive vocabulary tests in both languages (X-</a:t>
            </a:r>
            <a:r>
              <a:rPr lang="en-GB" sz="1800" dirty="0" err="1"/>
              <a:t>lex</a:t>
            </a:r>
            <a:r>
              <a:rPr lang="en-GB" sz="1800" dirty="0"/>
              <a:t>)</a:t>
            </a:r>
          </a:p>
          <a:p>
            <a:pPr marL="706915" lvl="0" indent="-706915">
              <a:defRPr sz="1800"/>
            </a:pPr>
            <a:r>
              <a:rPr lang="en-GB" sz="1800" dirty="0"/>
              <a:t>Productive vocabulary tests in both languages </a:t>
            </a:r>
            <a:r>
              <a:rPr lang="en-GB" sz="1800" dirty="0" smtClean="0"/>
              <a:t>(semantic </a:t>
            </a:r>
            <a:r>
              <a:rPr lang="en-GB" sz="1800" dirty="0"/>
              <a:t>fluency </a:t>
            </a:r>
            <a:r>
              <a:rPr lang="en-GB" sz="1800" dirty="0" smtClean="0"/>
              <a:t>test: cloths, colours, food, body parts)</a:t>
            </a:r>
            <a:endParaRPr lang="en-GB" sz="1800" dirty="0"/>
          </a:p>
          <a:p>
            <a:pPr marL="706915" lvl="0" indent="-706915">
              <a:defRPr sz="1800"/>
            </a:pPr>
            <a:r>
              <a:rPr lang="en-GB" sz="1800" dirty="0"/>
              <a:t>A non-verbal intelligence test (Raven’s matrices, 1997)</a:t>
            </a:r>
          </a:p>
          <a:p>
            <a:pPr marL="706915" lvl="0" indent="-706915">
              <a:defRPr sz="1800"/>
            </a:pPr>
            <a:r>
              <a:rPr lang="en-GB" sz="1800" dirty="0"/>
              <a:t>The Language Dominance Scale (Dunn and Fox Tree, 2009)</a:t>
            </a:r>
          </a:p>
          <a:p>
            <a:pPr marL="706915" lvl="0" indent="-706915">
              <a:defRPr sz="1800"/>
            </a:pPr>
            <a:r>
              <a:rPr lang="en-GB" sz="1800" dirty="0"/>
              <a:t>Language, Social and Background Questionnaire (</a:t>
            </a:r>
            <a:r>
              <a:rPr lang="en-GB" sz="1800" dirty="0" err="1"/>
              <a:t>Luk</a:t>
            </a:r>
            <a:r>
              <a:rPr lang="en-GB" sz="1800" dirty="0"/>
              <a:t> and Bialystok, 2013)</a:t>
            </a:r>
          </a:p>
          <a:p>
            <a:pPr marL="0" lvl="0" indent="0">
              <a:defRPr sz="1800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075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Research question 1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 smtClean="0"/>
              <a:t>Is there a bilingual advantage for: </a:t>
            </a:r>
          </a:p>
          <a:p>
            <a:r>
              <a:rPr lang="en-GB" dirty="0"/>
              <a:t>v</a:t>
            </a:r>
            <a:r>
              <a:rPr lang="en-GB" dirty="0" smtClean="0"/>
              <a:t>ocabulary</a:t>
            </a:r>
          </a:p>
          <a:p>
            <a:r>
              <a:rPr lang="en-GB" dirty="0"/>
              <a:t>n</a:t>
            </a:r>
            <a:r>
              <a:rPr lang="en-GB" dirty="0" smtClean="0"/>
              <a:t>on-verbal IQ?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46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Outline of the presentation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2900" b="1" dirty="0" smtClean="0"/>
              <a:t>Theoretical background: </a:t>
            </a:r>
          </a:p>
          <a:p>
            <a:pPr marL="0" indent="0">
              <a:buNone/>
            </a:pPr>
            <a:endParaRPr lang="en-GB" sz="2900" b="1" dirty="0"/>
          </a:p>
          <a:p>
            <a:pPr marL="514350" indent="-514350">
              <a:buAutoNum type="arabicPeriod"/>
            </a:pPr>
            <a:r>
              <a:rPr lang="en-GB" sz="2900" b="1" dirty="0" smtClean="0"/>
              <a:t>The bilingual advantage/ disadvantage (</a:t>
            </a:r>
            <a:r>
              <a:rPr lang="en-GB" sz="2900" b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GB" sz="2900" b="1" dirty="0" smtClean="0"/>
              <a:t>otal </a:t>
            </a:r>
            <a:r>
              <a:rPr lang="en-GB" sz="2900" b="1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GB" sz="2900" b="1" dirty="0" smtClean="0"/>
              <a:t>onceptual </a:t>
            </a:r>
            <a:r>
              <a:rPr lang="en-GB" sz="2900" b="1" dirty="0" smtClean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en-GB" sz="2900" b="1" dirty="0" smtClean="0"/>
              <a:t>ocabulary (</a:t>
            </a:r>
            <a:r>
              <a:rPr lang="en-GB" sz="2900" b="1" dirty="0" smtClean="0">
                <a:solidFill>
                  <a:schemeClr val="accent6">
                    <a:lumMod val="75000"/>
                  </a:schemeClr>
                </a:solidFill>
              </a:rPr>
              <a:t>TCV</a:t>
            </a:r>
            <a:r>
              <a:rPr lang="en-GB" sz="2900" b="1" dirty="0" smtClean="0"/>
              <a:t>);  non-verbal cognitive advantages/disadvantages)</a:t>
            </a:r>
          </a:p>
          <a:p>
            <a:pPr marL="514350" indent="-514350">
              <a:buAutoNum type="arabicPeriod"/>
            </a:pPr>
            <a:endParaRPr lang="en-GB" sz="2900" b="1" dirty="0"/>
          </a:p>
          <a:p>
            <a:pPr marL="0" indent="0">
              <a:buNone/>
            </a:pPr>
            <a:r>
              <a:rPr lang="en-GB" sz="2900" b="1" dirty="0" smtClean="0"/>
              <a:t>	Study </a:t>
            </a:r>
            <a:r>
              <a:rPr lang="en-GB" sz="2900" b="1" dirty="0"/>
              <a:t>1 (Turkish/ English bilingual children in the UK)</a:t>
            </a:r>
          </a:p>
          <a:p>
            <a:pPr marL="514350" indent="-514350">
              <a:buAutoNum type="arabicPeriod"/>
            </a:pPr>
            <a:endParaRPr lang="en-GB" sz="2900" b="1" dirty="0" smtClean="0"/>
          </a:p>
          <a:p>
            <a:pPr marL="0" indent="0">
              <a:buNone/>
            </a:pPr>
            <a:endParaRPr lang="en-GB" sz="2900" b="1" dirty="0" smtClean="0"/>
          </a:p>
          <a:p>
            <a:pPr marL="0" indent="0">
              <a:buNone/>
            </a:pPr>
            <a:r>
              <a:rPr lang="en-GB" sz="2900" b="1" dirty="0" smtClean="0"/>
              <a:t>2.    The </a:t>
            </a:r>
            <a:r>
              <a:rPr lang="en-GB" sz="2900" b="1" dirty="0" smtClean="0">
                <a:solidFill>
                  <a:srgbClr val="FF0000"/>
                </a:solidFill>
              </a:rPr>
              <a:t>C</a:t>
            </a:r>
            <a:r>
              <a:rPr lang="en-GB" sz="2900" b="1" dirty="0" smtClean="0"/>
              <a:t>ommon </a:t>
            </a:r>
            <a:r>
              <a:rPr lang="en-GB" sz="2900" b="1" dirty="0" smtClean="0">
                <a:solidFill>
                  <a:srgbClr val="FF0000"/>
                </a:solidFill>
              </a:rPr>
              <a:t>U</a:t>
            </a:r>
            <a:r>
              <a:rPr lang="en-GB" sz="2900" b="1" dirty="0" smtClean="0"/>
              <a:t>nderlying </a:t>
            </a:r>
            <a:r>
              <a:rPr lang="en-GB" sz="2900" b="1" dirty="0" smtClean="0">
                <a:solidFill>
                  <a:srgbClr val="FF0000"/>
                </a:solidFill>
              </a:rPr>
              <a:t>P</a:t>
            </a:r>
            <a:r>
              <a:rPr lang="en-GB" sz="2900" b="1" dirty="0" smtClean="0"/>
              <a:t>roficiency in Bilinguals (</a:t>
            </a:r>
            <a:r>
              <a:rPr lang="en-GB" sz="2900" b="1" dirty="0" smtClean="0">
                <a:solidFill>
                  <a:srgbClr val="FF0000"/>
                </a:solidFill>
              </a:rPr>
              <a:t>CUP</a:t>
            </a:r>
            <a:r>
              <a:rPr lang="en-GB" sz="2900" b="1" dirty="0" smtClean="0"/>
              <a:t>) versus the </a:t>
            </a:r>
            <a:r>
              <a:rPr lang="en-GB" sz="2900" b="1" dirty="0" smtClean="0">
                <a:solidFill>
                  <a:srgbClr val="0070C0"/>
                </a:solidFill>
              </a:rPr>
              <a:t>Cognate  Effect </a:t>
            </a:r>
            <a:r>
              <a:rPr lang="en-GB" sz="2900" b="1" dirty="0" smtClean="0"/>
              <a:t>hypothesis</a:t>
            </a:r>
            <a:endParaRPr lang="en-GB" sz="29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9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900" b="1" dirty="0"/>
              <a:t>	</a:t>
            </a:r>
            <a:r>
              <a:rPr lang="en-GB" sz="2900" b="1" dirty="0" smtClean="0"/>
              <a:t>Study 1 (Turkish/ English bilingual children in the UK)</a:t>
            </a:r>
          </a:p>
          <a:p>
            <a:pPr marL="0" indent="0">
              <a:buNone/>
            </a:pPr>
            <a:endParaRPr lang="en-GB" sz="2900" b="1" dirty="0"/>
          </a:p>
          <a:p>
            <a:pPr marL="0" indent="0">
              <a:buNone/>
            </a:pPr>
            <a:r>
              <a:rPr lang="en-GB" sz="2900" b="1" dirty="0"/>
              <a:t>	</a:t>
            </a:r>
            <a:r>
              <a:rPr lang="en-GB" sz="2900" b="1" dirty="0" smtClean="0"/>
              <a:t>Study 2 (Kazakh/Russian/English multilinguals in Kazakhstan)</a:t>
            </a:r>
          </a:p>
          <a:p>
            <a:pPr marL="0" indent="0">
              <a:buNone/>
            </a:pPr>
            <a:endParaRPr lang="en-GB" sz="2900" b="1" dirty="0"/>
          </a:p>
          <a:p>
            <a:pPr marL="0" indent="0">
              <a:buNone/>
            </a:pPr>
            <a:r>
              <a:rPr lang="en-GB" sz="2900" b="1" dirty="0"/>
              <a:t>3</a:t>
            </a:r>
            <a:r>
              <a:rPr lang="en-GB" sz="2900" b="1" dirty="0" smtClean="0"/>
              <a:t>. Conclusions and areas for further research</a:t>
            </a:r>
          </a:p>
          <a:p>
            <a:pPr marL="0" indent="0">
              <a:buNone/>
            </a:pPr>
            <a:endParaRPr lang="en-GB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b="1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42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The bilingual vocabulary gap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Productive vocabulary in English</a:t>
            </a:r>
            <a:endParaRPr lang="en-GB" dirty="0"/>
          </a:p>
        </p:txBody>
      </p:sp>
      <p:pic>
        <p:nvPicPr>
          <p:cNvPr id="4" name="officeArt object"/>
          <p:cNvPicPr>
            <a:picLocks noGrp="1"/>
          </p:cNvPicPr>
          <p:nvPr>
            <p:ph sz="half" idx="2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22423" y="2733675"/>
            <a:ext cx="4603896" cy="368458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        Productive vocabulary in Turkish</a:t>
            </a:r>
            <a:endParaRPr lang="en-GB" dirty="0"/>
          </a:p>
        </p:txBody>
      </p:sp>
      <p:pic>
        <p:nvPicPr>
          <p:cNvPr id="8" name="officeArt object"/>
          <p:cNvPicPr>
            <a:picLocks noGrp="1"/>
          </p:cNvPicPr>
          <p:nvPr>
            <p:ph sz="quarter" idx="4"/>
          </p:nvPr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461846" y="2825115"/>
            <a:ext cx="4603896" cy="368458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68521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Total Conceptual Vocabulary (productive)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officeArt object"/>
          <p:cNvPicPr>
            <a:picLocks noGrp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383089" y="2054225"/>
            <a:ext cx="5437001" cy="435133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256692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There is </a:t>
            </a:r>
            <a:r>
              <a:rPr lang="en-GB" sz="4400" b="1" dirty="0" smtClean="0"/>
              <a:t>no</a:t>
            </a:r>
            <a:r>
              <a:rPr lang="en-GB" sz="3600" dirty="0" smtClean="0">
                <a:solidFill>
                  <a:srgbClr val="FF0000"/>
                </a:solidFill>
              </a:rPr>
              <a:t> bilingual gap if we compare the total conceptual vocabulary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99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Is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there a cognitive advantage/disadvantage (Raven’s matrices)?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 smtClean="0"/>
              <a:t>First result: no</a:t>
            </a:r>
          </a:p>
          <a:p>
            <a:r>
              <a:rPr lang="en-GB" dirty="0" smtClean="0"/>
              <a:t>All groups score on a similar level with no significant differences</a:t>
            </a:r>
          </a:p>
          <a:p>
            <a:endParaRPr lang="en-GB" dirty="0"/>
          </a:p>
          <a:p>
            <a:r>
              <a:rPr lang="en-GB" dirty="0" smtClean="0"/>
              <a:t>Further analysis: take the language use at home into account (one group of bilinguals that use more Turkish, the other that use more English)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15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Language use and non-verbal IQ scores</a:t>
            </a:r>
            <a:endParaRPr lang="en-GB" dirty="0"/>
          </a:p>
        </p:txBody>
      </p:sp>
      <p:pic>
        <p:nvPicPr>
          <p:cNvPr id="4" name="officeArt object"/>
          <p:cNvPicPr>
            <a:picLocks noGrp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377499" y="1825625"/>
            <a:ext cx="5437001" cy="435133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27867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development of bilingual cognition (IQ scores)</a:t>
            </a:r>
            <a:endParaRPr lang="en-GB" dirty="0"/>
          </a:p>
        </p:txBody>
      </p:sp>
      <p:pic>
        <p:nvPicPr>
          <p:cNvPr id="4" name="officeArt object"/>
          <p:cNvPicPr>
            <a:picLocks noGrp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028951" y="1554480"/>
            <a:ext cx="5785550" cy="462248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213297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Research Question 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the languages of a multilingual are related, is it because of the </a:t>
            </a:r>
            <a:r>
              <a:rPr lang="en-GB" b="1" dirty="0" smtClean="0">
                <a:solidFill>
                  <a:srgbClr val="FF0000"/>
                </a:solidFill>
              </a:rPr>
              <a:t>C</a:t>
            </a:r>
            <a:r>
              <a:rPr lang="en-GB" dirty="0" smtClean="0"/>
              <a:t>ommon </a:t>
            </a:r>
            <a:r>
              <a:rPr lang="en-GB" b="1" dirty="0" smtClean="0">
                <a:solidFill>
                  <a:srgbClr val="FF0000"/>
                </a:solidFill>
              </a:rPr>
              <a:t>U</a:t>
            </a:r>
            <a:r>
              <a:rPr lang="en-GB" dirty="0" smtClean="0"/>
              <a:t>nderlying </a:t>
            </a:r>
            <a:r>
              <a:rPr lang="en-GB" b="1" dirty="0" smtClean="0">
                <a:solidFill>
                  <a:srgbClr val="FF0000"/>
                </a:solidFill>
              </a:rPr>
              <a:t>P</a:t>
            </a:r>
            <a:r>
              <a:rPr lang="en-GB" dirty="0" smtClean="0"/>
              <a:t>roficiency or because of </a:t>
            </a:r>
            <a:r>
              <a:rPr lang="en-GB" b="1" dirty="0" smtClean="0">
                <a:solidFill>
                  <a:schemeClr val="tx2"/>
                </a:solidFill>
              </a:rPr>
              <a:t>Cognates </a:t>
            </a:r>
            <a:r>
              <a:rPr lang="en-GB" b="1" dirty="0" smtClean="0"/>
              <a:t>?</a:t>
            </a:r>
          </a:p>
          <a:p>
            <a:endParaRPr lang="en-GB" b="1" dirty="0">
              <a:solidFill>
                <a:schemeClr val="tx2"/>
              </a:solidFill>
            </a:endParaRPr>
          </a:p>
          <a:p>
            <a:r>
              <a:rPr lang="en-GB" b="1" dirty="0" smtClean="0"/>
              <a:t>Two studies:</a:t>
            </a:r>
          </a:p>
          <a:p>
            <a:endParaRPr lang="en-GB" b="1" dirty="0" smtClean="0"/>
          </a:p>
          <a:p>
            <a:r>
              <a:rPr lang="en-GB" b="1" dirty="0" smtClean="0"/>
              <a:t>Turkish-English bilingual children in the UK (study 1)</a:t>
            </a:r>
          </a:p>
          <a:p>
            <a:r>
              <a:rPr lang="en-GB" b="1" dirty="0" smtClean="0"/>
              <a:t>Kazakh, Russian and English multilinguals (study 2)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2587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1 (</a:t>
            </a:r>
            <a:r>
              <a:rPr lang="en-GB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Underlying Proficiency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3200" b="1" dirty="0">
              <a:solidFill>
                <a:srgbClr val="7030A0"/>
              </a:solidFill>
            </a:endParaRPr>
          </a:p>
        </p:txBody>
      </p:sp>
      <p:pic>
        <p:nvPicPr>
          <p:cNvPr id="3" name="officeArt object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308772" y="1690688"/>
            <a:ext cx="7124740" cy="542585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86926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17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29403" y="488948"/>
            <a:ext cx="11110385" cy="950914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>
            <a:spLocks noGrp="1"/>
          </p:cNvSpPr>
          <p:nvPr>
            <p:ph type="body" idx="4294967295"/>
          </p:nvPr>
        </p:nvSpPr>
        <p:spPr>
          <a:xfrm>
            <a:off x="609600" y="2060574"/>
            <a:ext cx="9652000" cy="439579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lvl="0"/>
            <a:endParaRPr/>
          </a:p>
        </p:txBody>
      </p:sp>
      <p:pic>
        <p:nvPicPr>
          <p:cNvPr id="73" name="image18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31371" y="1557337"/>
            <a:ext cx="9313035" cy="478155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210226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body" idx="4294967295"/>
          </p:nvPr>
        </p:nvSpPr>
        <p:spPr>
          <a:xfrm>
            <a:off x="527381" y="1556792"/>
            <a:ext cx="9124619" cy="4846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706915" lvl="0" indent="-706915">
              <a:defRPr sz="1800"/>
            </a:pPr>
            <a:r>
              <a:rPr sz="2600" dirty="0"/>
              <a:t>There is a strong positive correlation between receptive vocabulary </a:t>
            </a:r>
            <a:r>
              <a:rPr lang="en-GB" sz="2600" dirty="0" smtClean="0"/>
              <a:t>of the bilingual children in both languages.</a:t>
            </a:r>
            <a:endParaRPr sz="2600" dirty="0"/>
          </a:p>
          <a:p>
            <a:pPr marL="395286" lvl="0" indent="-395286">
              <a:defRPr sz="1800"/>
            </a:pPr>
            <a:endParaRPr sz="2600" dirty="0"/>
          </a:p>
          <a:p>
            <a:pPr marL="706915" lvl="0" indent="-706915">
              <a:defRPr sz="1800"/>
            </a:pPr>
            <a:r>
              <a:rPr lang="en-GB" sz="2600" dirty="0" smtClean="0"/>
              <a:t>This supports the hypothesis that there is a </a:t>
            </a:r>
            <a:r>
              <a:rPr lang="en-GB" sz="2600" b="1" dirty="0" smtClean="0">
                <a:solidFill>
                  <a:srgbClr val="FF0000"/>
                </a:solidFill>
              </a:rPr>
              <a:t>C</a:t>
            </a:r>
            <a:r>
              <a:rPr lang="en-GB" sz="2600" dirty="0" smtClean="0"/>
              <a:t>ommon </a:t>
            </a:r>
            <a:r>
              <a:rPr lang="en-GB" sz="2600" b="1" dirty="0" smtClean="0">
                <a:solidFill>
                  <a:srgbClr val="FF0000"/>
                </a:solidFill>
              </a:rPr>
              <a:t>U</a:t>
            </a:r>
            <a:r>
              <a:rPr lang="en-GB" sz="2600" dirty="0" smtClean="0"/>
              <a:t>nderlying </a:t>
            </a:r>
            <a:r>
              <a:rPr lang="en-GB" sz="2600" b="1" dirty="0" smtClean="0">
                <a:solidFill>
                  <a:srgbClr val="FF0000"/>
                </a:solidFill>
              </a:rPr>
              <a:t>P</a:t>
            </a:r>
            <a:r>
              <a:rPr lang="en-GB" sz="2600" dirty="0" smtClean="0"/>
              <a:t>roficiency (</a:t>
            </a:r>
            <a:r>
              <a:rPr lang="en-GB" sz="2600" b="1" dirty="0" smtClean="0">
                <a:solidFill>
                  <a:srgbClr val="FF0000"/>
                </a:solidFill>
              </a:rPr>
              <a:t>CUP</a:t>
            </a:r>
            <a:r>
              <a:rPr lang="en-GB" sz="2600" dirty="0" smtClean="0"/>
              <a:t>) in bilinguals even if the languages are </a:t>
            </a:r>
            <a:r>
              <a:rPr lang="en-GB" sz="2600" b="1" dirty="0" smtClean="0">
                <a:solidFill>
                  <a:srgbClr val="FF0000"/>
                </a:solidFill>
              </a:rPr>
              <a:t>typologically different</a:t>
            </a:r>
            <a:r>
              <a:rPr lang="en-GB" sz="2600" dirty="0"/>
              <a:t> </a:t>
            </a:r>
            <a:r>
              <a:rPr lang="en-GB" sz="2600" dirty="0" smtClean="0"/>
              <a:t>and there are hardly any cognates.</a:t>
            </a:r>
            <a:endParaRPr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1199456" y="692696"/>
            <a:ext cx="9025003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000" b="1" i="0" u="none" strike="noStrike" cap="none" spc="0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uFillTx/>
                <a:latin typeface="+mn-lt"/>
                <a:ea typeface="+mn-ea"/>
                <a:cs typeface="+mn-cs"/>
                <a:sym typeface="Avenir Roman"/>
              </a:rPr>
              <a:t>RESULTS Study 1</a:t>
            </a:r>
            <a:endParaRPr kumimoji="0" lang="en-GB" sz="4000" b="1" i="0" u="none" strike="noStrike" cap="none" spc="0" normalizeH="0" baseline="0" dirty="0">
              <a:ln>
                <a:noFill/>
              </a:ln>
              <a:solidFill>
                <a:srgbClr val="660066"/>
              </a:solidFill>
              <a:effectLst/>
              <a:uFillTx/>
              <a:latin typeface="+mn-lt"/>
              <a:ea typeface="+mn-ea"/>
              <a:cs typeface="+mn-cs"/>
              <a:sym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69944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Theoretical Background 1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200" dirty="0" smtClean="0"/>
              <a:t>The </a:t>
            </a:r>
            <a:r>
              <a:rPr lang="en-GB" sz="3200" dirty="0"/>
              <a:t>bilingual advantage/ disadvantage (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GB" sz="3200" dirty="0"/>
              <a:t>otal 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GB" sz="3200" dirty="0"/>
              <a:t>onceptual 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en-GB" sz="3200" dirty="0"/>
              <a:t>ocabulary (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TCV</a:t>
            </a:r>
            <a:r>
              <a:rPr lang="en-GB" sz="3200" dirty="0"/>
              <a:t>);  </a:t>
            </a:r>
            <a:r>
              <a:rPr lang="en-GB" sz="3200" b="1" dirty="0"/>
              <a:t>non-verbal</a:t>
            </a:r>
            <a:r>
              <a:rPr lang="en-GB" sz="3200" dirty="0"/>
              <a:t> cognitive advantages/disadvantages</a:t>
            </a:r>
            <a:r>
              <a:rPr lang="en-GB" sz="3200" dirty="0" smtClean="0"/>
              <a:t>)</a:t>
            </a:r>
          </a:p>
          <a:p>
            <a:pPr marL="0" indent="0">
              <a:buNone/>
            </a:pPr>
            <a:endParaRPr lang="en-GB" sz="3200" dirty="0"/>
          </a:p>
          <a:p>
            <a:pPr marL="0" indent="0" defTabSz="672083">
              <a:lnSpc>
                <a:spcPct val="80000"/>
              </a:lnSpc>
              <a:spcBef>
                <a:spcPts val="600"/>
              </a:spcBef>
              <a:buNone/>
              <a:defRPr sz="1800"/>
            </a:pPr>
            <a:r>
              <a:rPr lang="en-GB" sz="3200" dirty="0" smtClean="0"/>
              <a:t>Many studies show that bilinguals have a smaller vocabulary when compared with monolinguals, but this is not the case when the 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</a:rPr>
              <a:t>TCV</a:t>
            </a:r>
            <a:r>
              <a:rPr lang="en-GB" sz="3200" dirty="0" smtClean="0"/>
              <a:t> is taken into account (e.g. Pearson, </a:t>
            </a:r>
            <a:r>
              <a:rPr lang="en-GB" sz="3200" dirty="0" err="1" smtClean="0"/>
              <a:t>Fernández</a:t>
            </a:r>
            <a:r>
              <a:rPr lang="en-GB" sz="3200" dirty="0"/>
              <a:t> </a:t>
            </a:r>
            <a:r>
              <a:rPr lang="en-GB" sz="3200" dirty="0" smtClean="0"/>
              <a:t>&amp; </a:t>
            </a:r>
            <a:r>
              <a:rPr lang="en-GB" sz="3200" dirty="0" err="1" smtClean="0"/>
              <a:t>Oller</a:t>
            </a:r>
            <a:r>
              <a:rPr lang="en-GB" sz="3200" dirty="0" smtClean="0"/>
              <a:t> 1993)</a:t>
            </a:r>
          </a:p>
          <a:p>
            <a:pPr marL="0" indent="0" defTabSz="672083">
              <a:lnSpc>
                <a:spcPct val="80000"/>
              </a:lnSpc>
              <a:spcBef>
                <a:spcPts val="600"/>
              </a:spcBef>
              <a:buNone/>
              <a:defRPr sz="1800"/>
            </a:pPr>
            <a:endParaRPr lang="en-GB" sz="3200" dirty="0"/>
          </a:p>
          <a:p>
            <a:pPr marL="0" indent="0">
              <a:buNone/>
            </a:pPr>
            <a:r>
              <a:rPr lang="en-GB" sz="3200" dirty="0" smtClean="0"/>
              <a:t>Some studies show that bilinguals have cognitive advantages even in non-verbal IQ scores over monolinguals </a:t>
            </a:r>
            <a:r>
              <a:rPr lang="en-GB" sz="3200" dirty="0"/>
              <a:t>(</a:t>
            </a:r>
            <a:r>
              <a:rPr lang="en-US" sz="3200" dirty="0"/>
              <a:t>Bialystok, &amp; Viswanathan, 2009;  </a:t>
            </a:r>
            <a:r>
              <a:rPr lang="en-GB" sz="3200" dirty="0"/>
              <a:t>for an overview see Daller and </a:t>
            </a:r>
            <a:r>
              <a:rPr lang="en-GB" sz="3200" dirty="0" err="1"/>
              <a:t>Ongun</a:t>
            </a:r>
            <a:r>
              <a:rPr lang="en-GB" sz="3200" dirty="0"/>
              <a:t> 2017)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991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Research question 2</a:t>
            </a:r>
            <a:r>
              <a:rPr lang="en-GB" dirty="0" smtClean="0"/>
              <a:t>: </a:t>
            </a:r>
            <a:r>
              <a:rPr lang="en-GB" b="1" dirty="0" smtClean="0"/>
              <a:t>Study 2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strong is the correlation between the vocabulary knowledge of multilinguals between:</a:t>
            </a:r>
          </a:p>
          <a:p>
            <a:endParaRPr lang="en-GB" dirty="0"/>
          </a:p>
          <a:p>
            <a:r>
              <a:rPr lang="en-GB" dirty="0" smtClean="0"/>
              <a:t>Kazakh and Russian &gt; support for the </a:t>
            </a:r>
            <a:r>
              <a:rPr lang="en-GB" b="1" dirty="0" smtClean="0">
                <a:solidFill>
                  <a:srgbClr val="FF0000"/>
                </a:solidFill>
              </a:rPr>
              <a:t>Common Underlying Proficiency Theory ?</a:t>
            </a:r>
          </a:p>
          <a:p>
            <a:endParaRPr lang="en-GB" dirty="0"/>
          </a:p>
          <a:p>
            <a:r>
              <a:rPr lang="en-GB" dirty="0" smtClean="0"/>
              <a:t>Kazakh and English  &gt; support for the </a:t>
            </a:r>
            <a:r>
              <a:rPr lang="en-GB" b="1" dirty="0">
                <a:solidFill>
                  <a:srgbClr val="0070C0"/>
                </a:solidFill>
              </a:rPr>
              <a:t>C</a:t>
            </a:r>
            <a:r>
              <a:rPr lang="en-GB" b="1" dirty="0" smtClean="0">
                <a:solidFill>
                  <a:srgbClr val="0070C0"/>
                </a:solidFill>
              </a:rPr>
              <a:t>ognitive Effect Theory ?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87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Study 2: Kazakh, Russian and English multilinguals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Pariticipants</a:t>
            </a:r>
            <a:r>
              <a:rPr lang="en-GB" dirty="0" smtClean="0"/>
              <a:t>: </a:t>
            </a:r>
          </a:p>
          <a:p>
            <a:endParaRPr lang="en-GB" dirty="0" smtClean="0"/>
          </a:p>
          <a:p>
            <a:r>
              <a:rPr lang="en-GB" dirty="0" smtClean="0"/>
              <a:t>30 students of the </a:t>
            </a:r>
            <a:r>
              <a:rPr lang="en-GB" dirty="0" err="1" smtClean="0"/>
              <a:t>Nazarbayev</a:t>
            </a:r>
            <a:r>
              <a:rPr lang="en-GB" dirty="0" smtClean="0"/>
              <a:t> Intellectual School (</a:t>
            </a:r>
            <a:r>
              <a:rPr lang="en-GB" dirty="0" err="1" smtClean="0"/>
              <a:t>Semey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dirty="0" smtClean="0"/>
              <a:t>Measures:</a:t>
            </a:r>
          </a:p>
          <a:p>
            <a:endParaRPr lang="en-GB" dirty="0"/>
          </a:p>
          <a:p>
            <a:r>
              <a:rPr lang="en-GB" dirty="0" smtClean="0"/>
              <a:t>Vocabulary tests in Russian and English and in Kazakh (receptive vocabulary, X-</a:t>
            </a:r>
            <a:r>
              <a:rPr lang="en-GB" dirty="0" err="1" smtClean="0"/>
              <a:t>lex</a:t>
            </a:r>
            <a:r>
              <a:rPr lang="en-GB" dirty="0" smtClean="0"/>
              <a:t> format)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967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Vocabulary size (receptive) in Kazakh and Russian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8888" y="1825625"/>
            <a:ext cx="545422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1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There is an overlap of 50% between Russian and English vocabulary </a:t>
            </a:r>
            <a:r>
              <a:rPr lang="en-GB" sz="3200" dirty="0" err="1" smtClean="0"/>
              <a:t>kowledge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4264" y="1690688"/>
            <a:ext cx="5424006" cy="43513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966710" y="1351280"/>
            <a:ext cx="1051560" cy="94869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388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Correlation between the vocabulary sizes in Kazakh, Russian and English (n = 30)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5773543"/>
              </p:ext>
            </p:extLst>
          </p:nvPr>
        </p:nvGraphicFramePr>
        <p:xfrm>
          <a:off x="441958" y="1997536"/>
          <a:ext cx="8738136" cy="3440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4534"/>
                <a:gridCol w="2184534"/>
                <a:gridCol w="2184534"/>
                <a:gridCol w="2184534"/>
              </a:tblGrid>
              <a:tr h="860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Kazakh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Russian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English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60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Kazakh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.012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.016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60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Russian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-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.705**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60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English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-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4046358" y="-203334"/>
            <a:ext cx="1776445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 Significant at the .01 level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651057" y="3461009"/>
            <a:ext cx="1431758" cy="998621"/>
          </a:xfrm>
          <a:prstGeom prst="ellipse">
            <a:avLst/>
          </a:prstGeom>
          <a:noFill/>
          <a:ln w="412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6651057" y="2270760"/>
            <a:ext cx="1837623" cy="990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9616440" y="2473672"/>
            <a:ext cx="2100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CUP:  no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16440" y="3379767"/>
            <a:ext cx="2575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Cognates: yes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48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Results Questions 1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There is no bilingual disadvantage if the Total Conceptual Vocabulary is taken into account</a:t>
            </a:r>
          </a:p>
          <a:p>
            <a:endParaRPr lang="en-GB" sz="3200" dirty="0"/>
          </a:p>
          <a:p>
            <a:r>
              <a:rPr lang="en-GB" sz="3200" dirty="0" smtClean="0"/>
              <a:t>There is a bilingual cognitive advantage for children that use their L1 (Turkish) more than their L2 (English) at home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7563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Results Question 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For study 1 (Turkish-English bilingual children in the UK) there is support for the hypotheses on the </a:t>
            </a:r>
            <a:r>
              <a:rPr lang="en-GB" sz="3600" b="1" dirty="0" smtClean="0">
                <a:solidFill>
                  <a:srgbClr val="FF0000"/>
                </a:solidFill>
              </a:rPr>
              <a:t>C</a:t>
            </a:r>
            <a:r>
              <a:rPr lang="en-GB" sz="3600" dirty="0" smtClean="0"/>
              <a:t>ommon </a:t>
            </a:r>
            <a:r>
              <a:rPr lang="en-GB" sz="3600" b="1" dirty="0" smtClean="0">
                <a:solidFill>
                  <a:srgbClr val="FF0000"/>
                </a:solidFill>
              </a:rPr>
              <a:t>U</a:t>
            </a:r>
            <a:r>
              <a:rPr lang="en-GB" sz="3600" dirty="0" smtClean="0"/>
              <a:t>nderlying </a:t>
            </a:r>
            <a:r>
              <a:rPr lang="en-GB" sz="3600" b="1" dirty="0" smtClean="0">
                <a:solidFill>
                  <a:srgbClr val="FF0000"/>
                </a:solidFill>
              </a:rPr>
              <a:t>P</a:t>
            </a:r>
            <a:r>
              <a:rPr lang="en-GB" sz="3600" dirty="0" smtClean="0"/>
              <a:t>roficiency in </a:t>
            </a:r>
            <a:r>
              <a:rPr lang="en-GB" sz="3600" dirty="0" err="1" smtClean="0"/>
              <a:t>biliguals</a:t>
            </a:r>
            <a:r>
              <a:rPr lang="en-GB" sz="3600" dirty="0" smtClean="0"/>
              <a:t>.</a:t>
            </a:r>
          </a:p>
          <a:p>
            <a:endParaRPr lang="en-GB" sz="3600" dirty="0"/>
          </a:p>
          <a:p>
            <a:r>
              <a:rPr lang="en-GB" sz="3600" dirty="0" smtClean="0"/>
              <a:t>For study 2 (Trilingual Kazakh-Russian students of English) there is support for the </a:t>
            </a:r>
            <a:r>
              <a:rPr lang="en-GB" sz="3600" b="1" dirty="0" smtClean="0">
                <a:solidFill>
                  <a:schemeClr val="tx2"/>
                </a:solidFill>
              </a:rPr>
              <a:t>Cognate Effect</a:t>
            </a:r>
            <a:r>
              <a:rPr lang="en-GB" sz="3600" dirty="0" smtClean="0"/>
              <a:t>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76922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</a:rPr>
              <a:t>Consequences</a:t>
            </a:r>
            <a:endParaRPr lang="en-GB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Pedagogical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Consequences</a:t>
            </a:r>
            <a:r>
              <a:rPr lang="en-GB" dirty="0" smtClean="0"/>
              <a:t>:</a:t>
            </a:r>
          </a:p>
          <a:p>
            <a:endParaRPr lang="en-GB" dirty="0"/>
          </a:p>
          <a:p>
            <a:r>
              <a:rPr lang="en-GB" dirty="0" smtClean="0"/>
              <a:t>Teaching English can use the </a:t>
            </a:r>
            <a:r>
              <a:rPr lang="en-GB" b="1" dirty="0" smtClean="0">
                <a:solidFill>
                  <a:schemeClr val="tx2"/>
                </a:solidFill>
              </a:rPr>
              <a:t>cognates</a:t>
            </a:r>
            <a:r>
              <a:rPr lang="en-GB" dirty="0" smtClean="0"/>
              <a:t> between Russian and English as a resource</a:t>
            </a:r>
          </a:p>
          <a:p>
            <a:endParaRPr lang="en-GB" dirty="0"/>
          </a:p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Consequences for Research on Bilingualism</a:t>
            </a:r>
            <a:r>
              <a:rPr lang="en-GB" dirty="0" smtClean="0"/>
              <a:t>:</a:t>
            </a:r>
          </a:p>
          <a:p>
            <a:endParaRPr lang="en-GB" dirty="0"/>
          </a:p>
          <a:p>
            <a:r>
              <a:rPr lang="en-GB" dirty="0" smtClean="0"/>
              <a:t>Does the </a:t>
            </a:r>
            <a:r>
              <a:rPr lang="en-GB" b="1" dirty="0" smtClean="0">
                <a:solidFill>
                  <a:srgbClr val="FF0000"/>
                </a:solidFill>
              </a:rPr>
              <a:t>C</a:t>
            </a:r>
            <a:r>
              <a:rPr lang="en-GB" dirty="0" smtClean="0"/>
              <a:t>ommon </a:t>
            </a:r>
            <a:r>
              <a:rPr lang="en-GB" b="1" dirty="0" smtClean="0">
                <a:solidFill>
                  <a:srgbClr val="FF0000"/>
                </a:solidFill>
              </a:rPr>
              <a:t>U</a:t>
            </a:r>
            <a:r>
              <a:rPr lang="en-GB" dirty="0" smtClean="0"/>
              <a:t>nderlying </a:t>
            </a:r>
            <a:r>
              <a:rPr lang="en-GB" b="1" dirty="0" smtClean="0">
                <a:solidFill>
                  <a:srgbClr val="FF0000"/>
                </a:solidFill>
              </a:rPr>
              <a:t>H</a:t>
            </a:r>
            <a:r>
              <a:rPr lang="en-GB" dirty="0" smtClean="0"/>
              <a:t>ypotheses only hold for children and is it later subsided by the Cognate Effect if a third language is learned.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206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660033"/>
                </a:solidFill>
              </a:rPr>
              <a:t>Conclusions</a:t>
            </a:r>
            <a:endParaRPr lang="en-GB" b="1" dirty="0">
              <a:solidFill>
                <a:srgbClr val="6600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results seem to be contradictory, but more research is needed to analyse bilinguals in different settings</a:t>
            </a:r>
          </a:p>
          <a:p>
            <a:endParaRPr lang="en-GB" dirty="0"/>
          </a:p>
          <a:p>
            <a:r>
              <a:rPr lang="en-GB" dirty="0" smtClean="0"/>
              <a:t>Is there a difference between children and young adults?</a:t>
            </a:r>
          </a:p>
          <a:p>
            <a:endParaRPr lang="en-GB" dirty="0"/>
          </a:p>
          <a:p>
            <a:r>
              <a:rPr lang="en-GB" dirty="0" smtClean="0"/>
              <a:t>Does the </a:t>
            </a:r>
            <a:r>
              <a:rPr lang="en-GB" dirty="0" smtClean="0">
                <a:solidFill>
                  <a:srgbClr val="0070C0"/>
                </a:solidFill>
              </a:rPr>
              <a:t>Cognitive Effect </a:t>
            </a:r>
            <a:r>
              <a:rPr lang="en-GB" dirty="0" smtClean="0"/>
              <a:t>override the effects of the </a:t>
            </a:r>
            <a:r>
              <a:rPr lang="en-GB" dirty="0" smtClean="0">
                <a:solidFill>
                  <a:srgbClr val="FF0000"/>
                </a:solidFill>
              </a:rPr>
              <a:t>C</a:t>
            </a:r>
            <a:r>
              <a:rPr lang="en-GB" dirty="0" smtClean="0"/>
              <a:t>ommon </a:t>
            </a:r>
            <a:r>
              <a:rPr lang="en-GB" dirty="0" smtClean="0">
                <a:solidFill>
                  <a:srgbClr val="FF0000"/>
                </a:solidFill>
              </a:rPr>
              <a:t>U</a:t>
            </a:r>
            <a:r>
              <a:rPr lang="en-GB" dirty="0" smtClean="0"/>
              <a:t>nderlying </a:t>
            </a:r>
            <a:r>
              <a:rPr lang="en-GB" dirty="0" smtClean="0">
                <a:solidFill>
                  <a:srgbClr val="FF0000"/>
                </a:solidFill>
              </a:rPr>
              <a:t>P</a:t>
            </a:r>
            <a:r>
              <a:rPr lang="en-GB" dirty="0" smtClean="0"/>
              <a:t>roficiency Hypothesis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5074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660033"/>
                </a:solidFill>
              </a:rPr>
              <a:t>Further research</a:t>
            </a:r>
            <a:endParaRPr lang="en-GB" b="1" dirty="0">
              <a:solidFill>
                <a:srgbClr val="6600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Investigating multilinguals with structural different languages is a step forward (so far most studies include only participants with European language, e.g. Spanish/English)</a:t>
            </a:r>
          </a:p>
          <a:p>
            <a:endParaRPr lang="en-GB" dirty="0"/>
          </a:p>
          <a:p>
            <a:r>
              <a:rPr lang="en-GB" dirty="0" smtClean="0"/>
              <a:t>We need more studies with more detailed information about the bilingual history of the participants</a:t>
            </a:r>
          </a:p>
          <a:p>
            <a:endParaRPr lang="en-GB" dirty="0"/>
          </a:p>
          <a:p>
            <a:r>
              <a:rPr lang="en-GB" dirty="0" smtClean="0"/>
              <a:t>We need longitudinal studies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7382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Theoretical Background </a:t>
            </a:r>
            <a:r>
              <a:rPr lang="en-GB" b="1" dirty="0" smtClean="0">
                <a:solidFill>
                  <a:srgbClr val="FF0000"/>
                </a:solidFill>
              </a:rPr>
              <a:t>2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b="1" dirty="0">
                <a:solidFill>
                  <a:srgbClr val="FF0000"/>
                </a:solidFill>
              </a:rPr>
              <a:t>C</a:t>
            </a:r>
            <a:r>
              <a:rPr lang="en-GB" dirty="0"/>
              <a:t>ommon </a:t>
            </a:r>
            <a:r>
              <a:rPr lang="en-GB" b="1" dirty="0">
                <a:solidFill>
                  <a:srgbClr val="FF0000"/>
                </a:solidFill>
              </a:rPr>
              <a:t>U</a:t>
            </a:r>
            <a:r>
              <a:rPr lang="en-GB" dirty="0"/>
              <a:t>nderlying </a:t>
            </a:r>
            <a:r>
              <a:rPr lang="en-GB" b="1" dirty="0">
                <a:solidFill>
                  <a:srgbClr val="FF0000"/>
                </a:solidFill>
              </a:rPr>
              <a:t>P</a:t>
            </a:r>
            <a:r>
              <a:rPr lang="en-GB" dirty="0"/>
              <a:t>roficiency in Bilinguals (</a:t>
            </a:r>
            <a:r>
              <a:rPr lang="en-GB" b="1" dirty="0">
                <a:solidFill>
                  <a:srgbClr val="FF0000"/>
                </a:solidFill>
              </a:rPr>
              <a:t>CUP</a:t>
            </a:r>
            <a:r>
              <a:rPr lang="en-GB" dirty="0"/>
              <a:t>) versus the </a:t>
            </a:r>
            <a:r>
              <a:rPr lang="en-GB" b="1" dirty="0">
                <a:solidFill>
                  <a:srgbClr val="0070C0"/>
                </a:solidFill>
              </a:rPr>
              <a:t>Cognate  Effect </a:t>
            </a:r>
            <a:r>
              <a:rPr lang="en-GB" dirty="0" smtClean="0"/>
              <a:t>hypothesis</a:t>
            </a:r>
            <a:endParaRPr lang="en-GB" dirty="0">
              <a:solidFill>
                <a:srgbClr val="0070C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233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</a:t>
            </a:r>
            <a:r>
              <a:rPr lang="en-GB" dirty="0" smtClean="0"/>
              <a:t>ext steps (</a:t>
            </a:r>
            <a:r>
              <a:rPr lang="en-GB" b="1" dirty="0" smtClean="0">
                <a:solidFill>
                  <a:srgbClr val="00B0F0"/>
                </a:solidFill>
              </a:rPr>
              <a:t>Your</a:t>
            </a:r>
            <a:r>
              <a:rPr lang="en-GB" dirty="0" smtClean="0"/>
              <a:t> MA dissertation/ PhD ?)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Develop a Kazakh X-</a:t>
            </a:r>
            <a:r>
              <a:rPr lang="en-GB" dirty="0" err="1" smtClean="0"/>
              <a:t>lex</a:t>
            </a:r>
            <a:r>
              <a:rPr lang="en-GB" dirty="0" smtClean="0"/>
              <a:t> test that can be put online and made be available to other researchers</a:t>
            </a:r>
          </a:p>
          <a:p>
            <a:endParaRPr lang="en-GB" dirty="0"/>
          </a:p>
          <a:p>
            <a:r>
              <a:rPr lang="en-GB" dirty="0" smtClean="0"/>
              <a:t>Comparing trilingual children (one group growing up with more Kazakh, one group growing up with more Russian) who learn English in order to support/reject: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the </a:t>
            </a:r>
            <a:r>
              <a:rPr lang="en-GB" dirty="0" smtClean="0">
                <a:solidFill>
                  <a:srgbClr val="FF0000"/>
                </a:solidFill>
              </a:rPr>
              <a:t>CUP</a:t>
            </a:r>
            <a:r>
              <a:rPr lang="en-GB" dirty="0" smtClean="0"/>
              <a:t> or the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Cognate Hypothesis.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18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660033"/>
                </a:solidFill>
              </a:rPr>
              <a:t>Thanks to </a:t>
            </a:r>
            <a:r>
              <a:rPr lang="en-GB" b="1" dirty="0">
                <a:solidFill>
                  <a:srgbClr val="7030A0"/>
                </a:solidFill>
              </a:rPr>
              <a:t/>
            </a:r>
            <a:br>
              <a:rPr lang="en-GB" b="1" dirty="0">
                <a:solidFill>
                  <a:srgbClr val="7030A0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 smtClean="0"/>
              <a:t>Dr </a:t>
            </a:r>
            <a:r>
              <a:rPr lang="en-GB" dirty="0" err="1" smtClean="0"/>
              <a:t>Zehra</a:t>
            </a:r>
            <a:r>
              <a:rPr lang="en-GB" dirty="0" smtClean="0"/>
              <a:t> </a:t>
            </a:r>
            <a:r>
              <a:rPr lang="en-GB" dirty="0" err="1" smtClean="0"/>
              <a:t>Ongun</a:t>
            </a:r>
            <a:r>
              <a:rPr lang="en-GB" dirty="0" smtClean="0"/>
              <a:t> (Reading University)</a:t>
            </a:r>
          </a:p>
          <a:p>
            <a:r>
              <a:rPr lang="en-GB" dirty="0" err="1" smtClean="0"/>
              <a:t>Symbat</a:t>
            </a:r>
            <a:r>
              <a:rPr lang="en-GB" dirty="0" smtClean="0"/>
              <a:t> </a:t>
            </a:r>
            <a:r>
              <a:rPr lang="en-GB" dirty="0" err="1" smtClean="0"/>
              <a:t>Mazhikov</a:t>
            </a:r>
            <a:r>
              <a:rPr lang="en-GB" dirty="0" smtClean="0"/>
              <a:t> (MA, Reading University) </a:t>
            </a:r>
            <a:r>
              <a:rPr lang="en-GB" dirty="0" err="1"/>
              <a:t>Nazarbayev</a:t>
            </a:r>
            <a:r>
              <a:rPr lang="en-GB" dirty="0"/>
              <a:t> Intellectual </a:t>
            </a:r>
            <a:r>
              <a:rPr lang="en-GB" dirty="0" smtClean="0"/>
              <a:t>Schools </a:t>
            </a:r>
            <a:r>
              <a:rPr lang="en-GB" dirty="0"/>
              <a:t>(</a:t>
            </a:r>
            <a:r>
              <a:rPr lang="en-GB" dirty="0" err="1"/>
              <a:t>Semey</a:t>
            </a:r>
            <a:r>
              <a:rPr lang="en-GB" dirty="0" smtClean="0"/>
              <a:t>)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The participants, parents and children of the two studies</a:t>
            </a:r>
          </a:p>
          <a:p>
            <a:endParaRPr lang="en-GB" dirty="0"/>
          </a:p>
          <a:p>
            <a:r>
              <a:rPr lang="en-GB" sz="4000" b="1" dirty="0" smtClean="0">
                <a:solidFill>
                  <a:srgbClr val="660033"/>
                </a:solidFill>
              </a:rPr>
              <a:t>and you</a:t>
            </a:r>
            <a:endParaRPr lang="en-GB" sz="4000" b="1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1900" dirty="0" err="1"/>
              <a:t>Bedore</a:t>
            </a:r>
            <a:r>
              <a:rPr lang="en-GB" sz="1900" dirty="0"/>
              <a:t>, L. M., Peña, E. D., </a:t>
            </a:r>
            <a:r>
              <a:rPr lang="en-GB" sz="1900" dirty="0" err="1"/>
              <a:t>García</a:t>
            </a:r>
            <a:r>
              <a:rPr lang="en-GB" sz="1900" dirty="0"/>
              <a:t>, M., &amp; Cortez, C. (2005). Conceptual versus monolingual scoring: When does it make a difference?. </a:t>
            </a:r>
            <a:r>
              <a:rPr lang="en-GB" sz="1900" i="1" dirty="0"/>
              <a:t>Language, Speech, and Hearing Services in Schools</a:t>
            </a:r>
            <a:r>
              <a:rPr lang="en-GB" sz="1900" dirty="0"/>
              <a:t>, </a:t>
            </a:r>
            <a:r>
              <a:rPr lang="en-GB" sz="1900" i="1" dirty="0"/>
              <a:t>36</a:t>
            </a:r>
            <a:r>
              <a:rPr lang="en-GB" sz="1900" dirty="0"/>
              <a:t>(3), </a:t>
            </a:r>
            <a:r>
              <a:rPr lang="en-GB" sz="1900" dirty="0" smtClean="0"/>
              <a:t>188-200.</a:t>
            </a:r>
          </a:p>
          <a:p>
            <a:pPr marL="0" indent="0">
              <a:buNone/>
            </a:pPr>
            <a:r>
              <a:rPr lang="en-US" sz="1800" dirty="0"/>
              <a:t>Bialystok, E., &amp; Viswanathan, M. (2009). Components of executive control with advantages for bilingual children in two cultures. </a:t>
            </a:r>
            <a:r>
              <a:rPr lang="en-US" sz="1800" i="1" dirty="0"/>
              <a:t>Cognition</a:t>
            </a:r>
            <a:r>
              <a:rPr lang="de-DE" sz="1800" dirty="0"/>
              <a:t>, </a:t>
            </a:r>
            <a:r>
              <a:rPr lang="de-DE" sz="1800" i="1" dirty="0"/>
              <a:t>112</a:t>
            </a:r>
            <a:r>
              <a:rPr lang="de-DE" sz="1800" dirty="0"/>
              <a:t>, </a:t>
            </a:r>
            <a:r>
              <a:rPr lang="de-DE" sz="1800" dirty="0" smtClean="0"/>
              <a:t>494-500.</a:t>
            </a:r>
          </a:p>
          <a:p>
            <a:pPr marL="0" indent="0">
              <a:buNone/>
            </a:pPr>
            <a:r>
              <a:rPr lang="en-GB" sz="1900" dirty="0" smtClean="0"/>
              <a:t>Costa</a:t>
            </a:r>
            <a:r>
              <a:rPr lang="en-GB" sz="1900" dirty="0"/>
              <a:t>, A., </a:t>
            </a:r>
            <a:r>
              <a:rPr lang="en-GB" sz="1900" dirty="0" err="1"/>
              <a:t>Caramazza</a:t>
            </a:r>
            <a:r>
              <a:rPr lang="en-GB" sz="1900" dirty="0"/>
              <a:t>, A., &amp; Sebastian-</a:t>
            </a:r>
            <a:r>
              <a:rPr lang="en-GB" sz="1900" dirty="0" err="1"/>
              <a:t>Galles</a:t>
            </a:r>
            <a:r>
              <a:rPr lang="en-GB" sz="1900" dirty="0"/>
              <a:t>, N. (2000). The cognate facilitation effect: implications for models of lexical access. </a:t>
            </a:r>
            <a:r>
              <a:rPr lang="en-GB" sz="1900" i="1" dirty="0"/>
              <a:t>Journal of Experimental Psychology: Learning, Memory, and Cognition</a:t>
            </a:r>
            <a:r>
              <a:rPr lang="en-GB" sz="1900" dirty="0"/>
              <a:t>, </a:t>
            </a:r>
            <a:r>
              <a:rPr lang="en-GB" sz="1900" i="1" dirty="0"/>
              <a:t>26</a:t>
            </a:r>
            <a:r>
              <a:rPr lang="en-GB" sz="1900" dirty="0"/>
              <a:t>(5), 1283</a:t>
            </a:r>
            <a:r>
              <a:rPr lang="en-GB" sz="1900" dirty="0" smtClean="0"/>
              <a:t>.</a:t>
            </a:r>
          </a:p>
          <a:p>
            <a:pPr marL="0" lvl="0" indent="0" defTabSz="672083">
              <a:lnSpc>
                <a:spcPct val="80000"/>
              </a:lnSpc>
              <a:spcBef>
                <a:spcPts val="600"/>
              </a:spcBef>
              <a:buNone/>
              <a:defRPr sz="1800"/>
            </a:pPr>
            <a:r>
              <a:rPr lang="en-GB" sz="1900" dirty="0" err="1"/>
              <a:t>Cummins,J</a:t>
            </a:r>
            <a:r>
              <a:rPr lang="en-GB" sz="1900" dirty="0"/>
              <a:t>.(1979). Linguistic interdependence and the educational development of bilingual children.</a:t>
            </a:r>
            <a:r>
              <a:rPr lang="en-GB" sz="1900" i="1" dirty="0"/>
              <a:t> Review of Educational Research,</a:t>
            </a:r>
            <a:r>
              <a:rPr lang="en-GB" sz="1900" dirty="0"/>
              <a:t>49,222-51.</a:t>
            </a:r>
          </a:p>
          <a:p>
            <a:pPr marL="0" lvl="0" indent="0" defTabSz="672083">
              <a:lnSpc>
                <a:spcPct val="80000"/>
              </a:lnSpc>
              <a:spcBef>
                <a:spcPts val="600"/>
              </a:spcBef>
              <a:buNone/>
              <a:defRPr sz="1800"/>
            </a:pPr>
            <a:r>
              <a:rPr lang="en-GB" sz="1900" dirty="0" err="1"/>
              <a:t>Cummins,J</a:t>
            </a:r>
            <a:r>
              <a:rPr lang="en-GB" sz="1900" dirty="0"/>
              <a:t>. (1980). The construct of Language proficiency in bilingual education. In: Colin Baker. </a:t>
            </a:r>
            <a:r>
              <a:rPr lang="en-GB" sz="1900" i="1" dirty="0"/>
              <a:t>Foundation of Bilingual Education and Bilingualism. </a:t>
            </a:r>
            <a:r>
              <a:rPr lang="en-GB" sz="1900" dirty="0"/>
              <a:t>Clevedon: Multilingual Matters</a:t>
            </a:r>
            <a:r>
              <a:rPr lang="en-GB" sz="1900" dirty="0" smtClean="0"/>
              <a:t>.</a:t>
            </a:r>
          </a:p>
          <a:p>
            <a:pPr marL="0" indent="0" defTabSz="672083">
              <a:lnSpc>
                <a:spcPct val="80000"/>
              </a:lnSpc>
              <a:spcBef>
                <a:spcPts val="600"/>
              </a:spcBef>
              <a:buNone/>
              <a:defRPr sz="1800"/>
            </a:pPr>
            <a:r>
              <a:rPr lang="en-US" sz="1900" dirty="0"/>
              <a:t>Daller, M. &amp; S. </a:t>
            </a:r>
            <a:r>
              <a:rPr lang="en-US" sz="1900" dirty="0" err="1"/>
              <a:t>Mazhikov</a:t>
            </a:r>
            <a:r>
              <a:rPr lang="en-US" sz="1900" dirty="0"/>
              <a:t> (in preparation). Language proficiency in </a:t>
            </a:r>
            <a:r>
              <a:rPr lang="en-US" sz="1900" dirty="0" err="1"/>
              <a:t>Kazah</a:t>
            </a:r>
            <a:r>
              <a:rPr lang="en-US" sz="1900" dirty="0"/>
              <a:t>, Russian and English of multilingual students in </a:t>
            </a:r>
            <a:r>
              <a:rPr lang="en-US" sz="1900" dirty="0" err="1"/>
              <a:t>Kazahtan</a:t>
            </a:r>
            <a:r>
              <a:rPr lang="en-US" sz="1900" dirty="0" smtClean="0"/>
              <a:t>.</a:t>
            </a:r>
            <a:endParaRPr lang="en-GB" sz="1900" dirty="0"/>
          </a:p>
          <a:p>
            <a:pPr marL="0" indent="0" defTabSz="672083">
              <a:lnSpc>
                <a:spcPct val="80000"/>
              </a:lnSpc>
              <a:spcBef>
                <a:spcPts val="600"/>
              </a:spcBef>
              <a:buNone/>
              <a:defRPr sz="1800"/>
            </a:pPr>
            <a:r>
              <a:rPr lang="en-US" sz="1900" dirty="0"/>
              <a:t>Daller, M. (in preparation). Vocabulary knowledge of Turkish-German bilingual children. In </a:t>
            </a:r>
            <a:r>
              <a:rPr lang="en-US" sz="1900" dirty="0" err="1" smtClean="0"/>
              <a:t>Bayram</a:t>
            </a:r>
            <a:r>
              <a:rPr lang="en-US" sz="1900" dirty="0" smtClean="0"/>
              <a:t>, F.  </a:t>
            </a:r>
            <a:r>
              <a:rPr lang="en-US" sz="1900" dirty="0"/>
              <a:t>(ed.). </a:t>
            </a:r>
            <a:r>
              <a:rPr lang="en-US" sz="1900" i="1" dirty="0"/>
              <a:t>Turkish heritage speakers in Europe</a:t>
            </a:r>
            <a:r>
              <a:rPr lang="en-US" sz="1900" dirty="0" smtClean="0"/>
              <a:t>.</a:t>
            </a:r>
            <a:endParaRPr lang="en-GB" sz="1900" dirty="0"/>
          </a:p>
          <a:p>
            <a:pPr marL="0" indent="0" defTabSz="672083">
              <a:lnSpc>
                <a:spcPct val="80000"/>
              </a:lnSpc>
              <a:spcBef>
                <a:spcPts val="600"/>
              </a:spcBef>
              <a:buNone/>
              <a:defRPr sz="1800"/>
            </a:pPr>
            <a:r>
              <a:rPr lang="en-GB" sz="1900" dirty="0"/>
              <a:t>Daller, M., &amp; </a:t>
            </a:r>
            <a:r>
              <a:rPr lang="en-GB" sz="1900" dirty="0" err="1"/>
              <a:t>Ongun</a:t>
            </a:r>
            <a:r>
              <a:rPr lang="en-GB" sz="1900" dirty="0"/>
              <a:t>, Z. (2017). The Threshold Hypothesis revisited: Bilingual lexical knowledge and non-verbal IQ development. </a:t>
            </a:r>
            <a:r>
              <a:rPr lang="en-GB" sz="1900" i="1" dirty="0"/>
              <a:t>International Journal of Bilingualism</a:t>
            </a:r>
            <a:r>
              <a:rPr lang="en-GB" sz="1900" dirty="0"/>
              <a:t>, 1367006917690835</a:t>
            </a:r>
            <a:r>
              <a:rPr lang="en-GB" sz="1900" dirty="0" smtClean="0"/>
              <a:t>.</a:t>
            </a:r>
          </a:p>
          <a:p>
            <a:pPr marL="0" indent="0" defTabSz="672083">
              <a:lnSpc>
                <a:spcPct val="80000"/>
              </a:lnSpc>
              <a:spcBef>
                <a:spcPts val="600"/>
              </a:spcBef>
              <a:buNone/>
              <a:defRPr sz="1800"/>
            </a:pPr>
            <a:r>
              <a:rPr lang="en-GB" sz="1900" dirty="0"/>
              <a:t>Dunn, A. L., &amp; Tree, J. E. F. (2009). A quick, gradient bilingual dominance scale. </a:t>
            </a:r>
            <a:r>
              <a:rPr lang="en-GB" sz="1900" i="1" dirty="0"/>
              <a:t>Bilingualism: Language and Cognition</a:t>
            </a:r>
            <a:r>
              <a:rPr lang="en-GB" sz="1900" dirty="0"/>
              <a:t>, </a:t>
            </a:r>
            <a:r>
              <a:rPr lang="en-GB" sz="1900" i="1" dirty="0"/>
              <a:t>12</a:t>
            </a:r>
            <a:r>
              <a:rPr lang="en-GB" sz="1900" dirty="0"/>
              <a:t>(3), 273-289</a:t>
            </a:r>
            <a:r>
              <a:rPr lang="en-GB" sz="1900" dirty="0" smtClean="0"/>
              <a:t>.</a:t>
            </a:r>
          </a:p>
          <a:p>
            <a:pPr marL="0" indent="0" defTabSz="672083">
              <a:lnSpc>
                <a:spcPct val="80000"/>
              </a:lnSpc>
              <a:spcBef>
                <a:spcPts val="600"/>
              </a:spcBef>
              <a:buNone/>
              <a:defRPr sz="1800"/>
            </a:pPr>
            <a:r>
              <a:rPr lang="en-US" sz="1900" dirty="0"/>
              <a:t>Meara, P., &amp; Milton, J. (2003). </a:t>
            </a:r>
            <a:r>
              <a:rPr lang="en-US" sz="1900" i="1" dirty="0" err="1"/>
              <a:t>X_Lex</a:t>
            </a:r>
            <a:r>
              <a:rPr lang="en-US" sz="1900" i="1" dirty="0"/>
              <a:t>, the Swansea levels test</a:t>
            </a:r>
            <a:r>
              <a:rPr lang="en-US" sz="1900" dirty="0"/>
              <a:t>. </a:t>
            </a:r>
            <a:r>
              <a:rPr lang="en-US" sz="1900" dirty="0" smtClean="0"/>
              <a:t>Newbury: </a:t>
            </a:r>
            <a:r>
              <a:rPr lang="en-US" sz="1900" dirty="0"/>
              <a:t>Express</a:t>
            </a:r>
            <a:r>
              <a:rPr lang="en-US" sz="1900" dirty="0" smtClean="0"/>
              <a:t>.</a:t>
            </a:r>
          </a:p>
          <a:p>
            <a:pPr marL="0" indent="0" defTabSz="672083">
              <a:lnSpc>
                <a:spcPct val="80000"/>
              </a:lnSpc>
              <a:spcBef>
                <a:spcPts val="600"/>
              </a:spcBef>
              <a:buNone/>
              <a:defRPr sz="1800"/>
            </a:pPr>
            <a:r>
              <a:rPr lang="en-GB" sz="1900" dirty="0"/>
              <a:t>Pearson, B. Z., </a:t>
            </a:r>
            <a:r>
              <a:rPr lang="en-GB" sz="1900" dirty="0" err="1"/>
              <a:t>Fernández</a:t>
            </a:r>
            <a:r>
              <a:rPr lang="en-GB" sz="1900" dirty="0"/>
              <a:t>, S. C., &amp; </a:t>
            </a:r>
            <a:r>
              <a:rPr lang="en-GB" sz="1900" dirty="0" err="1"/>
              <a:t>Oller</a:t>
            </a:r>
            <a:r>
              <a:rPr lang="en-GB" sz="1900" dirty="0"/>
              <a:t>, D. K. (1993). Lexical development in bilingual infants and toddlers: Comparison to monolingual norms. </a:t>
            </a:r>
            <a:r>
              <a:rPr lang="en-GB" sz="1900" i="1" dirty="0"/>
              <a:t>Language learning</a:t>
            </a:r>
            <a:r>
              <a:rPr lang="en-GB" sz="1900" dirty="0"/>
              <a:t>, </a:t>
            </a:r>
            <a:r>
              <a:rPr lang="en-GB" sz="1900" i="1" dirty="0"/>
              <a:t>43</a:t>
            </a:r>
            <a:r>
              <a:rPr lang="en-GB" sz="1900" dirty="0"/>
              <a:t>(1), 93-120.</a:t>
            </a:r>
            <a:endParaRPr lang="en-US" sz="1900" dirty="0" smtClean="0"/>
          </a:p>
          <a:p>
            <a:pPr marL="0" indent="0" defTabSz="672083">
              <a:lnSpc>
                <a:spcPct val="80000"/>
              </a:lnSpc>
              <a:spcBef>
                <a:spcPts val="600"/>
              </a:spcBef>
              <a:buNone/>
              <a:defRPr sz="1800"/>
            </a:pPr>
            <a:r>
              <a:rPr lang="en-GB" sz="1900" dirty="0"/>
              <a:t>Umbel, V. M., Pearson, B. Z., </a:t>
            </a:r>
            <a:r>
              <a:rPr lang="en-GB" sz="1900" dirty="0" err="1"/>
              <a:t>Fernández</a:t>
            </a:r>
            <a:r>
              <a:rPr lang="en-GB" sz="1900" dirty="0"/>
              <a:t>, M. C., &amp; </a:t>
            </a:r>
            <a:r>
              <a:rPr lang="en-GB" sz="1900" dirty="0" err="1"/>
              <a:t>Oller</a:t>
            </a:r>
            <a:r>
              <a:rPr lang="en-GB" sz="1900" dirty="0"/>
              <a:t>, D. K. (1992). Measuring bilingual children's receptive vocabularies. </a:t>
            </a:r>
            <a:r>
              <a:rPr lang="en-GB" sz="1900" i="1" dirty="0"/>
              <a:t>Child development</a:t>
            </a:r>
            <a:r>
              <a:rPr lang="en-GB" sz="1900" dirty="0"/>
              <a:t>, </a:t>
            </a:r>
            <a:r>
              <a:rPr lang="en-GB" sz="1900" i="1" dirty="0"/>
              <a:t>63</a:t>
            </a:r>
            <a:r>
              <a:rPr lang="en-GB" sz="1900" dirty="0"/>
              <a:t>(4), 1012-1020.</a:t>
            </a:r>
            <a:endParaRPr lang="en-US" sz="1900" dirty="0" smtClean="0"/>
          </a:p>
          <a:p>
            <a:pPr marL="0" indent="0" defTabSz="672083">
              <a:lnSpc>
                <a:spcPct val="80000"/>
              </a:lnSpc>
              <a:spcBef>
                <a:spcPts val="600"/>
              </a:spcBef>
              <a:buNone/>
              <a:defRPr sz="1800"/>
            </a:pPr>
            <a:endParaRPr lang="en-GB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22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body" idx="4294967295"/>
          </p:nvPr>
        </p:nvSpPr>
        <p:spPr>
          <a:xfrm>
            <a:off x="3407834" y="1268411"/>
            <a:ext cx="7488767" cy="5400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buSzTx/>
              <a:buNone/>
              <a:defRPr sz="1800"/>
            </a:pPr>
            <a:r>
              <a:rPr sz="2200"/>
              <a:t>  Common Underlying Proficiency, CUP (Cummins,1980)</a:t>
            </a:r>
            <a:endParaRPr sz="2500"/>
          </a:p>
          <a:p>
            <a:pPr marL="219528" lvl="0" indent="-219528">
              <a:defRPr sz="1800"/>
            </a:pPr>
            <a:r>
              <a:rPr sz="2200"/>
              <a:t>There is a common area beneath the icebergs used for both languages, it is a central operating system in which bilinguals can transfer their existing  L1 knowledge and apply it to their L2.</a:t>
            </a:r>
            <a:endParaRPr sz="2500"/>
          </a:p>
          <a:p>
            <a:pPr lvl="0">
              <a:buSzTx/>
              <a:buNone/>
              <a:defRPr sz="1800"/>
            </a:pPr>
            <a:r>
              <a:rPr sz="2200"/>
              <a:t>The Developmental Interdependence Hypothesis(Cummins,1979)</a:t>
            </a:r>
            <a:endParaRPr sz="2500"/>
          </a:p>
          <a:p>
            <a:pPr marL="219528" lvl="0" indent="-219528">
              <a:defRPr sz="1800"/>
            </a:pPr>
            <a:r>
              <a:rPr sz="2200"/>
              <a:t>Based on the relationship between the development of L1 and L2.</a:t>
            </a:r>
            <a:endParaRPr sz="2500"/>
          </a:p>
          <a:p>
            <a:pPr marL="219528" lvl="0" indent="-219528">
              <a:defRPr sz="1800"/>
            </a:pPr>
            <a:r>
              <a:rPr sz="2200"/>
              <a:t>Competence in L2 depends in part on the level of competence already acquired in L1.</a:t>
            </a:r>
            <a:endParaRPr sz="2500"/>
          </a:p>
          <a:p>
            <a:pPr marL="219528" lvl="0" indent="-219528">
              <a:defRPr sz="1800"/>
            </a:pPr>
            <a:r>
              <a:rPr sz="2200"/>
              <a:t>High level L1 competence development involves similar development of L2 skills.</a:t>
            </a:r>
          </a:p>
        </p:txBody>
      </p:sp>
      <p:pic>
        <p:nvPicPr>
          <p:cNvPr id="23" name="image3.jpeg" descr="C:\Users\zehra\Downloads\download (1)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27048" y="1341437"/>
            <a:ext cx="2785536" cy="518318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/>
          <p:cNvSpPr txBox="1"/>
          <p:nvPr/>
        </p:nvSpPr>
        <p:spPr>
          <a:xfrm>
            <a:off x="666810" y="302044"/>
            <a:ext cx="6816757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600" b="1" dirty="0" smtClean="0">
                <a:solidFill>
                  <a:srgbClr val="660066"/>
                </a:solidFill>
                <a:sym typeface="Avenir Roman"/>
              </a:rPr>
              <a:t>Theoretical background 2 </a:t>
            </a:r>
            <a:r>
              <a:rPr lang="en-GB" sz="3600" b="1" dirty="0" smtClean="0">
                <a:solidFill>
                  <a:srgbClr val="FF0000"/>
                </a:solidFill>
                <a:sym typeface="Avenir Roman"/>
              </a:rPr>
              <a:t>CUP</a:t>
            </a:r>
            <a:endParaRPr kumimoji="0" lang="en-GB" sz="3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24340294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660066"/>
                </a:solidFill>
                <a:sym typeface="Avenir Roman"/>
              </a:rPr>
              <a:t>Theoretical background 2 </a:t>
            </a:r>
            <a:br>
              <a:rPr lang="en-GB" b="1" dirty="0" smtClean="0">
                <a:solidFill>
                  <a:srgbClr val="660066"/>
                </a:solidFill>
                <a:sym typeface="Avenir Roman"/>
              </a:rPr>
            </a:br>
            <a:r>
              <a:rPr lang="en-GB" b="1" dirty="0" smtClean="0">
                <a:solidFill>
                  <a:schemeClr val="accent1"/>
                </a:solidFill>
                <a:sym typeface="Avenir Roman"/>
              </a:rPr>
              <a:t>The Cognate Effect</a:t>
            </a:r>
            <a:r>
              <a:rPr kumimoji="0" lang="en-GB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Avenir Roman"/>
              </a:rPr>
              <a:t/>
            </a:r>
            <a:br>
              <a:rPr kumimoji="0" lang="en-GB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Avenir Roman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Cognates</a:t>
            </a:r>
            <a:r>
              <a:rPr lang="en-GB" dirty="0" smtClean="0"/>
              <a:t> (word that are (almost) similar </a:t>
            </a:r>
          </a:p>
          <a:p>
            <a:r>
              <a:rPr lang="en-GB" dirty="0" smtClean="0"/>
              <a:t>between languages facilitate learning, </a:t>
            </a:r>
          </a:p>
          <a:p>
            <a:r>
              <a:rPr lang="en-GB" dirty="0" smtClean="0"/>
              <a:t>e.g. Costa et al. 2000)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Examples: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English: Crocodile    =  Russian: </a:t>
            </a:r>
            <a:r>
              <a:rPr lang="az-Cyrl-A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крокодил</a:t>
            </a:r>
            <a:r>
              <a:rPr lang="az-Cyrl-A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krokadil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versus Kazakh: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қолтырау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qoltıraw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English: exam = Russian: </a:t>
            </a:r>
            <a:r>
              <a:rPr lang="az-Cyrl-AZ" sz="2400" b="1" dirty="0" smtClean="0">
                <a:solidFill>
                  <a:schemeClr val="accent1">
                    <a:lumMod val="50000"/>
                  </a:schemeClr>
                </a:solidFill>
              </a:rPr>
              <a:t>Экзамен</a:t>
            </a:r>
            <a:r>
              <a:rPr lang="en-GB" sz="2400" dirty="0" smtClean="0"/>
              <a:t> </a:t>
            </a:r>
          </a:p>
          <a:p>
            <a:pPr marL="0" indent="0">
              <a:buNone/>
            </a:pPr>
            <a:r>
              <a:rPr lang="en-GB" sz="2400" dirty="0" smtClean="0"/>
              <a:t>   versus Kazakh: </a:t>
            </a:r>
            <a:r>
              <a:rPr lang="en-US" altLang="en-US" sz="2400" dirty="0" err="1">
                <a:solidFill>
                  <a:srgbClr val="212121"/>
                </a:solidFill>
              </a:rPr>
              <a:t>мтихан</a:t>
            </a:r>
            <a:endParaRPr lang="en-GB" sz="2400" dirty="0"/>
          </a:p>
          <a:p>
            <a:pPr marL="0" indent="0">
              <a:buNone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34970"/>
            <a:ext cx="65" cy="18725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341231"/>
            <a:ext cx="32060" cy="795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88831"/>
            <a:ext cx="32060" cy="795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88831"/>
            <a:ext cx="32060" cy="795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171450" y="104193"/>
            <a:ext cx="32060" cy="24881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52400" y="288667"/>
            <a:ext cx="65724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878787"/>
                </a:solidFill>
                <a:effectLst/>
                <a:latin typeface="inherit"/>
              </a:rPr>
              <a:t>l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2" name="Picture 2" descr="Image result for images ex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090" y="3887470"/>
            <a:ext cx="4143394" cy="220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85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Research question 1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Is there a bilingual advantage/ disadvantage for vocabulary ?</a:t>
            </a:r>
          </a:p>
          <a:p>
            <a:r>
              <a:rPr lang="en-GB" dirty="0" smtClean="0"/>
              <a:t>Is there a bilingual advantage / disadvantage for non-verbal intelligence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717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Research Question 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Is there a relation between the vocabulary size in the two or more languages of a multilingual? </a:t>
            </a:r>
            <a:r>
              <a:rPr lang="en-GB" dirty="0"/>
              <a:t>I</a:t>
            </a:r>
            <a:r>
              <a:rPr lang="en-GB" dirty="0" smtClean="0"/>
              <a:t>s it because of the: </a:t>
            </a:r>
          </a:p>
          <a:p>
            <a:endParaRPr lang="en-GB" dirty="0"/>
          </a:p>
          <a:p>
            <a:pPr lvl="1"/>
            <a:r>
              <a:rPr lang="en-GB" sz="4000" dirty="0" smtClean="0">
                <a:solidFill>
                  <a:srgbClr val="FF0000"/>
                </a:solidFill>
              </a:rPr>
              <a:t>C</a:t>
            </a:r>
            <a:r>
              <a:rPr lang="en-GB" sz="4000" dirty="0" smtClean="0"/>
              <a:t>ommon </a:t>
            </a:r>
            <a:r>
              <a:rPr lang="en-GB" sz="4000" dirty="0" smtClean="0">
                <a:solidFill>
                  <a:srgbClr val="FF0000"/>
                </a:solidFill>
              </a:rPr>
              <a:t>U</a:t>
            </a:r>
            <a:r>
              <a:rPr lang="en-GB" sz="4000" dirty="0" smtClean="0"/>
              <a:t>nderlying </a:t>
            </a:r>
            <a:r>
              <a:rPr lang="en-GB" sz="4000" dirty="0" smtClean="0">
                <a:solidFill>
                  <a:srgbClr val="FF0000"/>
                </a:solidFill>
              </a:rPr>
              <a:t>P</a:t>
            </a:r>
            <a:r>
              <a:rPr lang="en-GB" sz="4000" dirty="0" smtClean="0"/>
              <a:t>roficiency (</a:t>
            </a:r>
            <a:r>
              <a:rPr lang="en-GB" sz="4000" dirty="0" smtClean="0">
                <a:solidFill>
                  <a:srgbClr val="FF0000"/>
                </a:solidFill>
              </a:rPr>
              <a:t>CUP</a:t>
            </a:r>
            <a:r>
              <a:rPr lang="en-GB" sz="4000" dirty="0" smtClean="0"/>
              <a:t>)</a:t>
            </a:r>
          </a:p>
          <a:p>
            <a:pPr lvl="1"/>
            <a:r>
              <a:rPr lang="en-GB" sz="4000" dirty="0" smtClean="0"/>
              <a:t>The </a:t>
            </a:r>
            <a:r>
              <a:rPr lang="en-GB" sz="4000" dirty="0" smtClean="0">
                <a:solidFill>
                  <a:srgbClr val="0070C0"/>
                </a:solidFill>
              </a:rPr>
              <a:t>Cognate Effect </a:t>
            </a:r>
            <a:r>
              <a:rPr lang="en-GB" sz="4000" dirty="0" smtClean="0"/>
              <a:t>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340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Measures used in study 1 and/or study 2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Vocabulary tests (receptive and productive)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Questionnaires about language use at home</a:t>
            </a:r>
          </a:p>
          <a:p>
            <a:endParaRPr lang="en-GB" dirty="0"/>
          </a:p>
          <a:p>
            <a:r>
              <a:rPr lang="en-GB" dirty="0" smtClean="0"/>
              <a:t>Non-verbal IQ tests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461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1691</Words>
  <Application>Microsoft Office PowerPoint</Application>
  <PresentationFormat>Произвольный</PresentationFormat>
  <Paragraphs>488</Paragraphs>
  <Slides>42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Office Theme</vt:lpstr>
      <vt:lpstr>Acrobat Document</vt:lpstr>
      <vt:lpstr>Kazakh, Turkish, Russian and English multilinguals: vocabulary knowledge in structural different languages</vt:lpstr>
      <vt:lpstr>Outline of the presentation</vt:lpstr>
      <vt:lpstr>Theoretical Background 1</vt:lpstr>
      <vt:lpstr>Theoretical Background 2</vt:lpstr>
      <vt:lpstr>Презентация PowerPoint</vt:lpstr>
      <vt:lpstr>Theoretical background 2  The Cognate Effect </vt:lpstr>
      <vt:lpstr>Research question 1</vt:lpstr>
      <vt:lpstr>Research Question 2</vt:lpstr>
      <vt:lpstr>Measures used in study 1 and/or study 2 </vt:lpstr>
      <vt:lpstr>Vocabulary tests with very infrequent words</vt:lpstr>
      <vt:lpstr>Try it out</vt:lpstr>
      <vt:lpstr>BNC frequencies Sigma V5</vt:lpstr>
      <vt:lpstr>The X-lex format</vt:lpstr>
      <vt:lpstr>Презентация PowerPoint</vt:lpstr>
      <vt:lpstr>Презентация PowerPoint</vt:lpstr>
      <vt:lpstr>Vocabulary test in Russian  X-lex format</vt:lpstr>
      <vt:lpstr> A Measure of Non-verbal IQ scores: Raven’s Coloured Progressive Matrices </vt:lpstr>
      <vt:lpstr>Study 1 </vt:lpstr>
      <vt:lpstr>Research question 1 </vt:lpstr>
      <vt:lpstr>The bilingual vocabulary gap</vt:lpstr>
      <vt:lpstr>Total Conceptual Vocabulary (productive)</vt:lpstr>
      <vt:lpstr>Презентация PowerPoint</vt:lpstr>
      <vt:lpstr> Is there a cognitive advantage/disadvantage (Raven’s matrices)? </vt:lpstr>
      <vt:lpstr>Language use and non-verbal IQ scores</vt:lpstr>
      <vt:lpstr>The development of bilingual cognition (IQ scores)</vt:lpstr>
      <vt:lpstr>Research Question 2</vt:lpstr>
      <vt:lpstr>Study 1 (Common Underlying Proficiency)</vt:lpstr>
      <vt:lpstr>Презентация PowerPoint</vt:lpstr>
      <vt:lpstr>Презентация PowerPoint</vt:lpstr>
      <vt:lpstr>Research question 2: Study 2 </vt:lpstr>
      <vt:lpstr>Study 2: Kazakh, Russian and English multilinguals</vt:lpstr>
      <vt:lpstr>Vocabulary size (receptive) in Kazakh and Russian</vt:lpstr>
      <vt:lpstr>There is an overlap of 50% between Russian and English vocabulary kowledge</vt:lpstr>
      <vt:lpstr>Correlation between the vocabulary sizes in Kazakh, Russian and English (n = 30)</vt:lpstr>
      <vt:lpstr>Results Questions 1</vt:lpstr>
      <vt:lpstr>Results Question 2</vt:lpstr>
      <vt:lpstr>Consequences</vt:lpstr>
      <vt:lpstr>Conclusions</vt:lpstr>
      <vt:lpstr>Further research</vt:lpstr>
      <vt:lpstr>Next steps (Your MA dissertation/ PhD ?)</vt:lpstr>
      <vt:lpstr>Thanks to  </vt:lpstr>
      <vt:lpstr>References</vt:lpstr>
    </vt:vector>
  </TitlesOfParts>
  <Company>University of Reading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Kazakh, Russian and English multilinguals: proficiency in three languages</dc:title>
  <dc:creator>Michael Daller</dc:creator>
  <cp:lastModifiedBy>Astana</cp:lastModifiedBy>
  <cp:revision>63</cp:revision>
  <dcterms:created xsi:type="dcterms:W3CDTF">2018-11-22T22:07:20Z</dcterms:created>
  <dcterms:modified xsi:type="dcterms:W3CDTF">2020-09-29T13:34:29Z</dcterms:modified>
</cp:coreProperties>
</file>