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4" r:id="rId2"/>
    <p:sldId id="315" r:id="rId3"/>
    <p:sldId id="320" r:id="rId4"/>
    <p:sldId id="321" r:id="rId5"/>
    <p:sldId id="322" r:id="rId6"/>
    <p:sldId id="323" r:id="rId7"/>
    <p:sldId id="324" r:id="rId8"/>
    <p:sldId id="325" r:id="rId9"/>
    <p:sldId id="326" r:id="rId10"/>
    <p:sldId id="290" r:id="rId11"/>
    <p:sldId id="291" r:id="rId12"/>
    <p:sldId id="301" r:id="rId13"/>
    <p:sldId id="303" r:id="rId14"/>
    <p:sldId id="305" r:id="rId15"/>
    <p:sldId id="317" r:id="rId16"/>
    <p:sldId id="307" r:id="rId17"/>
    <p:sldId id="328" r:id="rId18"/>
    <p:sldId id="310" r:id="rId19"/>
    <p:sldId id="314" r:id="rId20"/>
    <p:sldId id="313" r:id="rId21"/>
    <p:sldId id="312" r:id="rId22"/>
    <p:sldId id="318" r:id="rId23"/>
    <p:sldId id="277"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DCE88-FD03-4CCC-BE16-F3BDCE9E4F00}" v="76" dt="2020-03-22T14:15:45.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48"/>
      </p:cViewPr>
      <p:guideLst>
        <p:guide orient="horz" pos="2160"/>
        <p:guide pos="3840"/>
      </p:guideLst>
    </p:cSldViewPr>
  </p:slideViewPr>
  <p:notesTextViewPr>
    <p:cViewPr>
      <p:scale>
        <a:sx n="1" d="1"/>
        <a:sy n="1" d="1"/>
      </p:scale>
      <p:origin x="0" y="0"/>
    </p:cViewPr>
  </p:notesTextViewPr>
  <p:sorterViewPr>
    <p:cViewPr>
      <p:scale>
        <a:sx n="100" d="100"/>
        <a:sy n="100" d="100"/>
      </p:scale>
      <p:origin x="0" y="3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F35BA-3061-4BD3-9776-7A728BE5DBC6}" type="datetimeFigureOut">
              <a:rPr lang="en-US" smtClean="0"/>
              <a:t>4/21/2021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8478F-BC83-4E74-87C6-C690D26767AB}" type="slidenum">
              <a:rPr lang="en-US" smtClean="0"/>
              <a:t>‹#›</a:t>
            </a:fld>
            <a:endParaRPr lang="en-US"/>
          </a:p>
        </p:txBody>
      </p:sp>
    </p:spTree>
    <p:extLst>
      <p:ext uri="{BB962C8B-B14F-4D97-AF65-F5344CB8AC3E}">
        <p14:creationId xmlns:p14="http://schemas.microsoft.com/office/powerpoint/2010/main" val="348626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DFDC-E9B9-475D-B382-496726C191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109449-BB76-4D1E-9DE2-527036889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2293C-1E63-4BB4-A08E-19A8FA579B99}"/>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5" name="Footer Placeholder 4">
            <a:extLst>
              <a:ext uri="{FF2B5EF4-FFF2-40B4-BE49-F238E27FC236}">
                <a16:creationId xmlns:a16="http://schemas.microsoft.com/office/drawing/2014/main" id="{196A00EF-8F47-43F5-A426-18E1E9B54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8F694-5BA4-4CF3-BA72-4CD3DDC91855}"/>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307682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75AA-134D-431E-AB8A-92BBC2C02C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84533-3F77-4EB3-A17C-4486A03FA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2F4EC-0D2D-4CEC-A9C3-CD3C80F5B591}"/>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5" name="Footer Placeholder 4">
            <a:extLst>
              <a:ext uri="{FF2B5EF4-FFF2-40B4-BE49-F238E27FC236}">
                <a16:creationId xmlns:a16="http://schemas.microsoft.com/office/drawing/2014/main" id="{A6681BD1-D249-4B57-AFC2-F1A9640BE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BCF8F-9156-4395-A4E8-6B95BFE7982E}"/>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74925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72940-C0BE-433E-890A-328D0A564B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683D2-6B7C-4FE1-A816-C70A4381F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DB771-DEED-487F-9189-705BA45F619F}"/>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5" name="Footer Placeholder 4">
            <a:extLst>
              <a:ext uri="{FF2B5EF4-FFF2-40B4-BE49-F238E27FC236}">
                <a16:creationId xmlns:a16="http://schemas.microsoft.com/office/drawing/2014/main" id="{09542AF9-079A-4F47-85B1-5B405079A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BD6C6-6795-429F-BF02-383F07DB80EB}"/>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228341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3507267" y="840200"/>
            <a:ext cx="5177600" cy="5177600"/>
          </a:xfrm>
          <a:prstGeom prst="ellipse">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 name="Google Shape;11;p2"/>
          <p:cNvSpPr/>
          <p:nvPr/>
        </p:nvSpPr>
        <p:spPr>
          <a:xfrm>
            <a:off x="7240467" y="304800"/>
            <a:ext cx="1850800" cy="1850800"/>
          </a:xfrm>
          <a:prstGeom prst="ellipse">
            <a:avLst/>
          </a:prstGeom>
          <a:solidFill>
            <a:srgbClr val="FFB600">
              <a:alpha val="7962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2" name="Google Shape;12;p2"/>
          <p:cNvSpPr/>
          <p:nvPr/>
        </p:nvSpPr>
        <p:spPr>
          <a:xfrm>
            <a:off x="7877667" y="6214433"/>
            <a:ext cx="807200" cy="807200"/>
          </a:xfrm>
          <a:prstGeom prst="ellipse">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3" name="Google Shape;13;p2"/>
          <p:cNvSpPr/>
          <p:nvPr/>
        </p:nvSpPr>
        <p:spPr>
          <a:xfrm>
            <a:off x="3608867" y="5163505"/>
            <a:ext cx="1463600" cy="14636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4" name="Google Shape;14;p2"/>
          <p:cNvSpPr/>
          <p:nvPr/>
        </p:nvSpPr>
        <p:spPr>
          <a:xfrm>
            <a:off x="2775592" y="1028361"/>
            <a:ext cx="1032800" cy="1032800"/>
          </a:xfrm>
          <a:prstGeom prst="ellipse">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5" name="Google Shape;15;p2"/>
          <p:cNvSpPr/>
          <p:nvPr/>
        </p:nvSpPr>
        <p:spPr>
          <a:xfrm>
            <a:off x="8684868" y="2155587"/>
            <a:ext cx="551200" cy="5512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6" name="Google Shape;16;p2"/>
          <p:cNvSpPr/>
          <p:nvPr/>
        </p:nvSpPr>
        <p:spPr>
          <a:xfrm>
            <a:off x="3227301" y="4816059"/>
            <a:ext cx="449200" cy="4492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7" name="Google Shape;17;p2"/>
          <p:cNvSpPr/>
          <p:nvPr/>
        </p:nvSpPr>
        <p:spPr>
          <a:xfrm>
            <a:off x="3149979" y="2226844"/>
            <a:ext cx="284000" cy="2840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 name="Google Shape;18;p2"/>
          <p:cNvSpPr/>
          <p:nvPr/>
        </p:nvSpPr>
        <p:spPr>
          <a:xfrm>
            <a:off x="9091281" y="1784923"/>
            <a:ext cx="125200" cy="125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 name="Google Shape;19;p2"/>
          <p:cNvSpPr/>
          <p:nvPr/>
        </p:nvSpPr>
        <p:spPr>
          <a:xfrm>
            <a:off x="8218652" y="5832700"/>
            <a:ext cx="125200" cy="1252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 name="Google Shape;20;p2"/>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001434" y="5576165"/>
            <a:ext cx="678468" cy="63828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7815691" y="675413"/>
            <a:ext cx="699967" cy="1109527"/>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3676333" y="1281800"/>
            <a:ext cx="4839200" cy="4294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4" name="Google Shape;34;p2"/>
          <p:cNvSpPr/>
          <p:nvPr/>
        </p:nvSpPr>
        <p:spPr>
          <a:xfrm>
            <a:off x="3676329" y="1149293"/>
            <a:ext cx="401200" cy="4012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2"/>
          <p:cNvSpPr/>
          <p:nvPr/>
        </p:nvSpPr>
        <p:spPr>
          <a:xfrm>
            <a:off x="4679904" y="6343113"/>
            <a:ext cx="284000" cy="2840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2"/>
          <p:cNvSpPr/>
          <p:nvPr/>
        </p:nvSpPr>
        <p:spPr>
          <a:xfrm>
            <a:off x="7326468" y="5832703"/>
            <a:ext cx="551200" cy="5512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29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ED6A-8602-4775-9500-873848DB9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74753-822F-4A28-B996-E91AFE5E1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AB58A-5319-43A0-99F7-AE8EBD8524DF}"/>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5" name="Footer Placeholder 4">
            <a:extLst>
              <a:ext uri="{FF2B5EF4-FFF2-40B4-BE49-F238E27FC236}">
                <a16:creationId xmlns:a16="http://schemas.microsoft.com/office/drawing/2014/main" id="{F572FC5F-BD60-4D5B-B344-BEB5BDFAC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6B459-FB0F-42B7-A3A8-E3F3E9FD4A82}"/>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382464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D3E5-C9A2-49CA-B7E0-36793B3F7E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36A415-672C-48F6-828A-7DCC58CC7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83811E-D5FC-47A0-BAF9-804F8C72F01A}"/>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5" name="Footer Placeholder 4">
            <a:extLst>
              <a:ext uri="{FF2B5EF4-FFF2-40B4-BE49-F238E27FC236}">
                <a16:creationId xmlns:a16="http://schemas.microsoft.com/office/drawing/2014/main" id="{F4248E4E-4E5F-4F65-B9DC-2C32ACCED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721CE-728B-4D55-A16F-71EFF43E5424}"/>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359475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B323-3C51-49BE-AB94-D57795AB73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78987-2BC2-447A-8710-8AC9F79C1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A442A-FC54-4AD7-A49D-EFAE7A6F0D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56D5B-9DE8-478F-B525-5C3AB3495F79}"/>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6" name="Footer Placeholder 5">
            <a:extLst>
              <a:ext uri="{FF2B5EF4-FFF2-40B4-BE49-F238E27FC236}">
                <a16:creationId xmlns:a16="http://schemas.microsoft.com/office/drawing/2014/main" id="{4587FF5F-4A31-48B6-B7F6-6E818FADC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45D3B-7459-4DCF-8036-C6DED09A20A8}"/>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359684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4136-EE69-4AC3-905C-2387E28149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630B3-9E2C-45D9-A1B5-E0B2CE433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EE31D-5210-422E-9268-87242036C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E0EEF-A918-4751-8D20-B6D13863A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1A91B5-C2BF-4334-8CD7-8AF03CE292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DA414-2229-4846-8544-8F96516BCFDC}"/>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8" name="Footer Placeholder 7">
            <a:extLst>
              <a:ext uri="{FF2B5EF4-FFF2-40B4-BE49-F238E27FC236}">
                <a16:creationId xmlns:a16="http://schemas.microsoft.com/office/drawing/2014/main" id="{1F18C7FA-D4C5-4580-AFB6-C774ACC509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389474-DFF0-47B1-9072-B327BE41B8B7}"/>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341280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1F82-FF05-42E5-BDC1-46E8317460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81961-E42E-4948-9363-274E0C7B4540}"/>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4" name="Footer Placeholder 3">
            <a:extLst>
              <a:ext uri="{FF2B5EF4-FFF2-40B4-BE49-F238E27FC236}">
                <a16:creationId xmlns:a16="http://schemas.microsoft.com/office/drawing/2014/main" id="{13423FE2-653B-4D78-82B9-575A0DE855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7E27F-5B4D-4D9A-8853-6C54432ADFC7}"/>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258360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572865-72DF-4E13-B8CA-375CC61AE60E}"/>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3" name="Footer Placeholder 2">
            <a:extLst>
              <a:ext uri="{FF2B5EF4-FFF2-40B4-BE49-F238E27FC236}">
                <a16:creationId xmlns:a16="http://schemas.microsoft.com/office/drawing/2014/main" id="{19829E46-3FEE-455A-9BA4-958256E76A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5F5B1D-A000-4041-9767-1689E5233850}"/>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312660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AC96-C894-4EF7-AEAE-074B8CA78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1CC93-69C8-4924-A113-C782EC81E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120C33-5A69-45AF-B734-E9C9A8962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86D95-788C-4426-876C-F76A10214D4D}"/>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6" name="Footer Placeholder 5">
            <a:extLst>
              <a:ext uri="{FF2B5EF4-FFF2-40B4-BE49-F238E27FC236}">
                <a16:creationId xmlns:a16="http://schemas.microsoft.com/office/drawing/2014/main" id="{AB5F924F-E6FC-4A08-81EB-244ED5D92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40F69-B32E-4C60-AA68-85A541F084D8}"/>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212921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2310-6555-43CE-8A63-58B9C9AE8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65A56-AE5D-4D2E-9F08-395A04F73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329C-8CDC-42F6-B3D1-B223939E1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00FA3-8786-494D-8841-7F01C8B5FAFA}"/>
              </a:ext>
            </a:extLst>
          </p:cNvPr>
          <p:cNvSpPr>
            <a:spLocks noGrp="1"/>
          </p:cNvSpPr>
          <p:nvPr>
            <p:ph type="dt" sz="half" idx="10"/>
          </p:nvPr>
        </p:nvSpPr>
        <p:spPr/>
        <p:txBody>
          <a:bodyPr/>
          <a:lstStyle/>
          <a:p>
            <a:fld id="{974D5B6A-F7EF-4559-B662-3C8D9E38CCA9}" type="datetimeFigureOut">
              <a:rPr lang="en-US" smtClean="0"/>
              <a:t>4/21/2021</a:t>
            </a:fld>
            <a:endParaRPr lang="en-US"/>
          </a:p>
        </p:txBody>
      </p:sp>
      <p:sp>
        <p:nvSpPr>
          <p:cNvPr id="6" name="Footer Placeholder 5">
            <a:extLst>
              <a:ext uri="{FF2B5EF4-FFF2-40B4-BE49-F238E27FC236}">
                <a16:creationId xmlns:a16="http://schemas.microsoft.com/office/drawing/2014/main" id="{F79246E7-66BD-4546-829B-A3733363F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4EB51-CA39-4264-8818-478A3D97B87B}"/>
              </a:ext>
            </a:extLst>
          </p:cNvPr>
          <p:cNvSpPr>
            <a:spLocks noGrp="1"/>
          </p:cNvSpPr>
          <p:nvPr>
            <p:ph type="sldNum" sz="quarter" idx="12"/>
          </p:nvPr>
        </p:nvSpPr>
        <p:spPr/>
        <p:txBody>
          <a:bodyPr/>
          <a:lstStyle/>
          <a:p>
            <a:fld id="{4E53BC2A-9037-4FD1-8B20-746F8A8CAB3C}" type="slidenum">
              <a:rPr lang="en-US" smtClean="0"/>
              <a:t>‹#›</a:t>
            </a:fld>
            <a:endParaRPr lang="en-US"/>
          </a:p>
        </p:txBody>
      </p:sp>
    </p:spTree>
    <p:extLst>
      <p:ext uri="{BB962C8B-B14F-4D97-AF65-F5344CB8AC3E}">
        <p14:creationId xmlns:p14="http://schemas.microsoft.com/office/powerpoint/2010/main" val="19515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18DDD-CDA3-47F7-90A2-A986329A2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85DEC4-3BB4-4ABC-94F5-B336521E8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A6F64-B65A-47DC-99A1-75194B841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D5B6A-F7EF-4559-B662-3C8D9E38CCA9}" type="datetimeFigureOut">
              <a:rPr lang="en-US" smtClean="0"/>
              <a:t>4/21/2021</a:t>
            </a:fld>
            <a:endParaRPr lang="en-US"/>
          </a:p>
        </p:txBody>
      </p:sp>
      <p:sp>
        <p:nvSpPr>
          <p:cNvPr id="5" name="Footer Placeholder 4">
            <a:extLst>
              <a:ext uri="{FF2B5EF4-FFF2-40B4-BE49-F238E27FC236}">
                <a16:creationId xmlns:a16="http://schemas.microsoft.com/office/drawing/2014/main" id="{47FDA010-BF5D-43EF-8FA5-9369AE910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A7B7DA-E201-4C72-85C9-5E7BB4443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3BC2A-9037-4FD1-8B20-746F8A8CAB3C}" type="slidenum">
              <a:rPr lang="en-US" smtClean="0"/>
              <a:t>‹#›</a:t>
            </a:fld>
            <a:endParaRPr lang="en-US"/>
          </a:p>
        </p:txBody>
      </p:sp>
    </p:spTree>
    <p:extLst>
      <p:ext uri="{BB962C8B-B14F-4D97-AF65-F5344CB8AC3E}">
        <p14:creationId xmlns:p14="http://schemas.microsoft.com/office/powerpoint/2010/main" val="5736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nuproject2021@gmai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nuproject2021@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terlang.com/page/authors/publishing-with-us" TargetMode="External"/><Relationship Id="rId2" Type="http://schemas.openxmlformats.org/officeDocument/2006/relationships/hyperlink" Target="https://www.peterlang.com/view/serial/IF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3380508" y="1366982"/>
            <a:ext cx="5504873" cy="4209218"/>
          </a:xfrm>
          <a:prstGeom prst="rect">
            <a:avLst/>
          </a:prstGeom>
        </p:spPr>
        <p:txBody>
          <a:bodyPr spcFirstLastPara="1" wrap="square" lIns="121897" tIns="121897" rIns="121897" bIns="121897" anchor="ctr" anchorCtr="0">
            <a:noAutofit/>
          </a:bodyPr>
          <a:lstStyle/>
          <a:p>
            <a:r>
              <a:rPr lang="kk-KZ" sz="3200" b="1" dirty="0">
                <a:solidFill>
                  <a:srgbClr val="FFFF00"/>
                </a:solidFill>
                <a:latin typeface="Times New Roman" pitchFamily="18" charset="0"/>
                <a:cs typeface="Times New Roman" pitchFamily="18" charset="0"/>
              </a:rPr>
              <a:t>ҚАЗАҚ МАҚАЛ-МӘТЕЛДЕРІНЕ АРНАЛҒАН ШЕТЕЛДІК БАСЫЛЫМДА МАҚАЛА ЖАРИЯЛАУ</a:t>
            </a:r>
            <a:r>
              <a:rPr lang="en-US" sz="3200" dirty="0">
                <a:solidFill>
                  <a:srgbClr val="FFFF00"/>
                </a:solidFill>
                <a:latin typeface="Times New Roman" pitchFamily="18" charset="0"/>
                <a:cs typeface="Times New Roman" pitchFamily="18" charset="0"/>
              </a:rPr>
              <a:t/>
            </a:r>
            <a:br>
              <a:rPr lang="en-US" sz="3200" dirty="0">
                <a:solidFill>
                  <a:srgbClr val="FFFF00"/>
                </a:solidFill>
                <a:latin typeface="Times New Roman" pitchFamily="18" charset="0"/>
                <a:cs typeface="Times New Roman" pitchFamily="18" charset="0"/>
              </a:rPr>
            </a:br>
            <a:r>
              <a:rPr lang="kk-KZ" sz="3200" dirty="0" smtClean="0">
                <a:solidFill>
                  <a:srgbClr val="FFFF00"/>
                </a:solidFill>
                <a:latin typeface="Times New Roman" pitchFamily="18" charset="0"/>
                <a:cs typeface="Times New Roman" pitchFamily="18" charset="0"/>
              </a:rPr>
              <a:t/>
            </a:r>
            <a:br>
              <a:rPr lang="kk-KZ" sz="3200" dirty="0" smtClean="0">
                <a:solidFill>
                  <a:srgbClr val="FFFF00"/>
                </a:solidFill>
                <a:latin typeface="Times New Roman" pitchFamily="18" charset="0"/>
                <a:cs typeface="Times New Roman" pitchFamily="18" charset="0"/>
              </a:rPr>
            </a:br>
            <a:r>
              <a:rPr lang="kk-KZ" dirty="0"/>
              <a:t/>
            </a:r>
            <a:br>
              <a:rPr lang="kk-KZ" dirty="0"/>
            </a:br>
            <a:r>
              <a:rPr lang="ru-RU" sz="2400" b="1" dirty="0">
                <a:solidFill>
                  <a:srgbClr val="FFC000"/>
                </a:solidFill>
                <a:latin typeface="Times New Roman" pitchFamily="18" charset="0"/>
                <a:cs typeface="Times New Roman" pitchFamily="18" charset="0"/>
              </a:rPr>
              <a:t>Ассоциативті профессор</a:t>
            </a:r>
            <a:br>
              <a:rPr lang="ru-RU" sz="2400" b="1" dirty="0">
                <a:solidFill>
                  <a:srgbClr val="FFC000"/>
                </a:solidFill>
                <a:latin typeface="Times New Roman" pitchFamily="18" charset="0"/>
                <a:cs typeface="Times New Roman" pitchFamily="18" charset="0"/>
              </a:rPr>
            </a:br>
            <a:r>
              <a:rPr lang="ru-RU" sz="2400" b="1" dirty="0">
                <a:solidFill>
                  <a:srgbClr val="FFC000"/>
                </a:solidFill>
                <a:latin typeface="Times New Roman" pitchFamily="18" charset="0"/>
                <a:cs typeface="Times New Roman" pitchFamily="18" charset="0"/>
              </a:rPr>
              <a:t>Гульнара </a:t>
            </a:r>
            <a:r>
              <a:rPr lang="ru-RU" sz="2400" b="1" dirty="0" smtClean="0">
                <a:solidFill>
                  <a:srgbClr val="FFC000"/>
                </a:solidFill>
                <a:latin typeface="Times New Roman" pitchFamily="18" charset="0"/>
                <a:cs typeface="Times New Roman" pitchFamily="18" charset="0"/>
              </a:rPr>
              <a:t>Әбілдақызы </a:t>
            </a:r>
            <a:br>
              <a:rPr lang="ru-RU" sz="2400" b="1" dirty="0" smtClean="0">
                <a:solidFill>
                  <a:srgbClr val="FFC000"/>
                </a:solidFill>
                <a:latin typeface="Times New Roman" pitchFamily="18" charset="0"/>
                <a:cs typeface="Times New Roman" pitchFamily="18" charset="0"/>
              </a:rPr>
            </a:br>
            <a:r>
              <a:rPr lang="ru-RU" sz="2400" b="1" dirty="0" smtClean="0">
                <a:solidFill>
                  <a:srgbClr val="FFC000"/>
                </a:solidFill>
                <a:latin typeface="Times New Roman" pitchFamily="18" charset="0"/>
                <a:cs typeface="Times New Roman" pitchFamily="18" charset="0"/>
              </a:rPr>
              <a:t>Омарбекова</a:t>
            </a:r>
            <a:endParaRPr sz="2400" dirty="0">
              <a:solidFill>
                <a:srgbClr val="FFC000"/>
              </a:solidFill>
            </a:endParaRPr>
          </a:p>
        </p:txBody>
      </p:sp>
      <p:sp>
        <p:nvSpPr>
          <p:cNvPr id="2" name="Rectangle 1"/>
          <p:cNvSpPr/>
          <p:nvPr/>
        </p:nvSpPr>
        <p:spPr>
          <a:xfrm>
            <a:off x="325315" y="3105835"/>
            <a:ext cx="2998177" cy="646331"/>
          </a:xfrm>
          <a:prstGeom prst="rect">
            <a:avLst/>
          </a:prstGeom>
        </p:spPr>
        <p:txBody>
          <a:bodyPr wrap="square">
            <a:spAutoFit/>
          </a:bodyPr>
          <a:lstStyle/>
          <a:p>
            <a:r>
              <a:rPr lang="ru-RU" b="1" dirty="0"/>
              <a:t>Ақыл - тозбайтын тон,</a:t>
            </a:r>
          </a:p>
          <a:p>
            <a:r>
              <a:rPr lang="ru-RU" b="1" dirty="0"/>
              <a:t>Білім – таусылмайтын кен.</a:t>
            </a:r>
            <a:endParaRPr lang="en-US" b="1" dirty="0"/>
          </a:p>
        </p:txBody>
      </p:sp>
      <p:sp>
        <p:nvSpPr>
          <p:cNvPr id="3" name="Rectangle 2"/>
          <p:cNvSpPr/>
          <p:nvPr/>
        </p:nvSpPr>
        <p:spPr>
          <a:xfrm>
            <a:off x="8748347" y="3563035"/>
            <a:ext cx="3297114" cy="646331"/>
          </a:xfrm>
          <a:prstGeom prst="rect">
            <a:avLst/>
          </a:prstGeom>
        </p:spPr>
        <p:txBody>
          <a:bodyPr wrap="square">
            <a:spAutoFit/>
          </a:bodyPr>
          <a:lstStyle/>
          <a:p>
            <a:r>
              <a:rPr lang="ru-RU" b="1" dirty="0">
                <a:latin typeface="Times New Roman" pitchFamily="18" charset="0"/>
                <a:cs typeface="Times New Roman" pitchFamily="18" charset="0"/>
              </a:rPr>
              <a:t>Білегі күшті бірді жығады,</a:t>
            </a:r>
          </a:p>
          <a:p>
            <a:r>
              <a:rPr lang="ru-RU" b="1" dirty="0">
                <a:latin typeface="Times New Roman" pitchFamily="18" charset="0"/>
                <a:cs typeface="Times New Roman" pitchFamily="18" charset="0"/>
              </a:rPr>
              <a:t>Білімі күшті мыңды жығады.</a:t>
            </a:r>
            <a:endParaRPr lang="en-US" b="1" dirty="0">
              <a:latin typeface="Times New Roman" pitchFamily="18" charset="0"/>
              <a:cs typeface="Times New Roman" pitchFamily="18" charset="0"/>
            </a:endParaRPr>
          </a:p>
        </p:txBody>
      </p:sp>
      <p:sp>
        <p:nvSpPr>
          <p:cNvPr id="4" name="Rectangle 3"/>
          <p:cNvSpPr/>
          <p:nvPr/>
        </p:nvSpPr>
        <p:spPr>
          <a:xfrm>
            <a:off x="8426035" y="1890319"/>
            <a:ext cx="3887283" cy="369332"/>
          </a:xfrm>
          <a:prstGeom prst="rect">
            <a:avLst/>
          </a:prstGeom>
        </p:spPr>
        <p:txBody>
          <a:bodyPr wrap="none">
            <a:spAutoFit/>
          </a:bodyPr>
          <a:lstStyle/>
          <a:p>
            <a:r>
              <a:rPr lang="ru-RU" b="1" dirty="0"/>
              <a:t>Кітап - оқығандікі, білім тоқыған</a:t>
            </a:r>
            <a:r>
              <a:rPr lang="ru-RU" dirty="0"/>
              <a:t>дікі.</a:t>
            </a:r>
          </a:p>
        </p:txBody>
      </p:sp>
      <p:sp>
        <p:nvSpPr>
          <p:cNvPr id="5" name="Rectangle 4"/>
          <p:cNvSpPr/>
          <p:nvPr/>
        </p:nvSpPr>
        <p:spPr>
          <a:xfrm>
            <a:off x="879232" y="4398496"/>
            <a:ext cx="2136530" cy="646331"/>
          </a:xfrm>
          <a:prstGeom prst="rect">
            <a:avLst/>
          </a:prstGeom>
        </p:spPr>
        <p:txBody>
          <a:bodyPr wrap="square">
            <a:spAutoFit/>
          </a:bodyPr>
          <a:lstStyle/>
          <a:p>
            <a:r>
              <a:rPr lang="ru-RU" b="1" dirty="0"/>
              <a:t>Күш — білімде,</a:t>
            </a:r>
          </a:p>
          <a:p>
            <a:r>
              <a:rPr lang="ru-RU" b="1" dirty="0"/>
              <a:t>Білім — кітапта.</a:t>
            </a:r>
          </a:p>
        </p:txBody>
      </p:sp>
    </p:spTree>
    <p:extLst>
      <p:ext uri="{BB962C8B-B14F-4D97-AF65-F5344CB8AC3E}">
        <p14:creationId xmlns:p14="http://schemas.microsoft.com/office/powerpoint/2010/main" val="228694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074"/>
            <a:ext cx="10515600" cy="360218"/>
          </a:xfrm>
        </p:spPr>
        <p:txBody>
          <a:bodyPr>
            <a:normAutofit fontScale="90000"/>
          </a:bodyPr>
          <a:lstStyle/>
          <a:p>
            <a:pPr algn="ctr"/>
            <a:r>
              <a:rPr lang="kk-KZ" b="1" dirty="0" smtClean="0">
                <a:latin typeface="Times New Roman" pitchFamily="18" charset="0"/>
                <a:cs typeface="Times New Roman" pitchFamily="18" charset="0"/>
              </a:rPr>
              <a:t>АВТОРЛАРДЫҢ  ПІКІРЛЕРІ </a:t>
            </a:r>
            <a:endParaRPr lang="en-US"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6399344"/>
              </p:ext>
            </p:extLst>
          </p:nvPr>
        </p:nvGraphicFramePr>
        <p:xfrm>
          <a:off x="350979" y="794326"/>
          <a:ext cx="11231420" cy="7277332"/>
        </p:xfrm>
        <a:graphic>
          <a:graphicData uri="http://schemas.openxmlformats.org/drawingml/2006/table">
            <a:tbl>
              <a:tblPr firstRow="1" bandRow="1">
                <a:tableStyleId>{5C22544A-7EE6-4342-B048-85BDC9FD1C3A}</a:tableStyleId>
              </a:tblPr>
              <a:tblGrid>
                <a:gridCol w="5615710">
                  <a:extLst>
                    <a:ext uri="{9D8B030D-6E8A-4147-A177-3AD203B41FA5}">
                      <a16:colId xmlns:a16="http://schemas.microsoft.com/office/drawing/2014/main" val="20000"/>
                    </a:ext>
                  </a:extLst>
                </a:gridCol>
                <a:gridCol w="5615710">
                  <a:extLst>
                    <a:ext uri="{9D8B030D-6E8A-4147-A177-3AD203B41FA5}">
                      <a16:colId xmlns:a16="http://schemas.microsoft.com/office/drawing/2014/main" val="20001"/>
                    </a:ext>
                  </a:extLst>
                </a:gridCol>
              </a:tblGrid>
              <a:tr h="2770910">
                <a:tc>
                  <a:txBody>
                    <a:bodyPr/>
                    <a:lstStyle/>
                    <a:p>
                      <a:r>
                        <a:rPr lang="en-US" dirty="0" smtClean="0"/>
                        <a:t>"Peter Lang has an excellent international reputation in inter alia Modern Languages (especially the European Languages, including my own area of French Studies), Film Studies and certain areas of Education. In particular, they are publishers who encourage interdisciplinary projects, which by their very nature test paradigms and eschew easy assimilation by lay readerships." </a:t>
                      </a:r>
                      <a:endParaRPr lang="en-US" dirty="0"/>
                    </a:p>
                  </a:txBody>
                  <a:tcPr/>
                </a:tc>
                <a:tc>
                  <a:txBody>
                    <a:bodyPr/>
                    <a:lstStyle/>
                    <a:p>
                      <a:r>
                        <a:rPr lang="ru-RU" dirty="0" smtClean="0"/>
                        <a:t>«Питер Ланг басқалардан басқа заманауи тілдерде (әсіресе Еуропалық тілдерде, оның ішінде французтану саласында), кинотану және білім берудің белгілі салаларында тамаша халықаралық беделге ие. Атап айтқанда, ол пәнаралық жобаларды қолдайтын баспагер</a:t>
                      </a:r>
                      <a:r>
                        <a:rPr lang="kk-KZ" dirty="0" smtClean="0"/>
                        <a:t>,</a:t>
                      </a:r>
                      <a:r>
                        <a:rPr lang="kk-KZ" baseline="0" dirty="0" smtClean="0"/>
                        <a:t> жұмысқа қоятын </a:t>
                      </a:r>
                      <a:r>
                        <a:rPr lang="ru-RU" dirty="0" smtClean="0"/>
                        <a:t>сын-</a:t>
                      </a:r>
                      <a:r>
                        <a:rPr lang="kk-KZ" dirty="0" smtClean="0"/>
                        <a:t>ескертпелері шынайы табиғи</a:t>
                      </a:r>
                      <a:r>
                        <a:rPr lang="ru-RU" dirty="0" smtClean="0"/>
                        <a:t> және қарапайым оқырмандар арасынан оңай ассимиляциядан аулақ болу.</a:t>
                      </a:r>
                      <a:endParaRPr lang="en-US" dirty="0"/>
                    </a:p>
                  </a:txBody>
                  <a:tcPr/>
                </a:tc>
                <a:extLst>
                  <a:ext uri="{0D108BD9-81ED-4DB2-BD59-A6C34878D82A}">
                    <a16:rowId xmlns:a16="http://schemas.microsoft.com/office/drawing/2014/main" val="10000"/>
                  </a:ext>
                </a:extLst>
              </a:tr>
              <a:tr h="1671782">
                <a:tc>
                  <a:txBody>
                    <a:bodyPr/>
                    <a:lstStyle/>
                    <a:p>
                      <a:r>
                        <a:rPr lang="en-US" dirty="0" smtClean="0"/>
                        <a:t>Peter Lang is a reliable partner for the publication of academic book series: The collaboration is uncomplicated, books are thoroughly produced and publishing experience is combined with a commitment to the individual book project."</a:t>
                      </a:r>
                      <a:endParaRPr lang="en-US" dirty="0"/>
                    </a:p>
                  </a:txBody>
                  <a:tcPr/>
                </a:tc>
                <a:tc>
                  <a:txBody>
                    <a:bodyPr/>
                    <a:lstStyle/>
                    <a:p>
                      <a:r>
                        <a:rPr lang="ru-RU" dirty="0" smtClean="0"/>
                        <a:t>Питер Ланг - академиялық кітаптар сериясын шығару үшін сенімді серіктес: ынтымақтастық жасау күрделі емес, кітаптар тиянақты шығарылады және баспа тәжірибесі жеке кітап жобасына деген ұмтылыспен үйлеседі».</a:t>
                      </a:r>
                      <a:endParaRPr lang="en-US" dirty="0"/>
                    </a:p>
                  </a:txBody>
                  <a:tcPr/>
                </a:tc>
                <a:extLst>
                  <a:ext uri="{0D108BD9-81ED-4DB2-BD59-A6C34878D82A}">
                    <a16:rowId xmlns:a16="http://schemas.microsoft.com/office/drawing/2014/main" val="10001"/>
                  </a:ext>
                </a:extLst>
              </a:tr>
              <a:tr h="715756">
                <a:tc>
                  <a:txBody>
                    <a:bodyPr/>
                    <a:lstStyle/>
                    <a:p>
                      <a:r>
                        <a:rPr lang="en-US" sz="1800" b="0" i="1" kern="1200" dirty="0" smtClean="0">
                          <a:solidFill>
                            <a:schemeClr val="dk1"/>
                          </a:solidFill>
                          <a:effectLst/>
                          <a:latin typeface="+mn-lt"/>
                          <a:ea typeface="+mn-ea"/>
                          <a:cs typeface="+mn-cs"/>
                        </a:rPr>
                        <a:t>My copies of the book have just arrived and I wanted to say how delighted I am with it and to say a big thank you. It's the first book with my name on the outside so I was always going to be proud of it, but the eye-catching and memorable cover (once seen, never forgotten) and the beautiful, premium production has made me even more proud of it and impatient for the world to see – and buy! – it. Thank you for all your help and hard work; it's greatly appreciated. You have done a fantastic job."</a:t>
                      </a:r>
                      <a:endParaRPr lang="en-US" dirty="0"/>
                    </a:p>
                  </a:txBody>
                  <a:tcPr/>
                </a:tc>
                <a:tc>
                  <a:txBody>
                    <a:bodyPr/>
                    <a:lstStyle/>
                    <a:p>
                      <a:r>
                        <a:rPr lang="ru-RU" dirty="0" smtClean="0"/>
                        <a:t>Менің кітабымның даналары жақында келді, мен оған қуаныштымын және үлкен рахметімді айтқым келді. Бұл менің жазған алғашқы кітабым, сондықтан мен оны әрдайым мақтан тұтамын, бірақ көз тартарлық және есте қаларлық мұқабасы (бір рет көргеннен-ақ, ешқашан ұмытылмайды) және әдемі, премиум өнім мені одан сайын қуанта түсті және әлемге жар салуға шыдамсызбын, тез сатып ал! Барлық көмегіңіз бен еңбегіңіз үшін рахмет;  жоғары бағалаймын. Сіздер керемет жұмыс жасадыңыздар».</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829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517237"/>
          </a:xfrm>
        </p:spPr>
        <p:txBody>
          <a:bodyPr>
            <a:normAutofit fontScale="90000"/>
          </a:bodyPr>
          <a:lstStyle/>
          <a:p>
            <a:r>
              <a:rPr lang="en-US" dirty="0"/>
              <a:t>https://www.peterlang.com/view/serial/IFO</a:t>
            </a:r>
          </a:p>
        </p:txBody>
      </p:sp>
      <p:sp>
        <p:nvSpPr>
          <p:cNvPr id="3" name="Content Placeholder 2"/>
          <p:cNvSpPr>
            <a:spLocks noGrp="1"/>
          </p:cNvSpPr>
          <p:nvPr>
            <p:ph sz="half" idx="1"/>
          </p:nvPr>
        </p:nvSpPr>
        <p:spPr>
          <a:xfrm>
            <a:off x="286327" y="794327"/>
            <a:ext cx="5708073" cy="5382636"/>
          </a:xfrm>
          <a:solidFill>
            <a:schemeClr val="accent1">
              <a:lumMod val="20000"/>
              <a:lumOff val="80000"/>
            </a:schemeClr>
          </a:solidFill>
        </p:spPr>
        <p:txBody>
          <a:bodyPr>
            <a:normAutofit fontScale="85000" lnSpcReduction="20000"/>
          </a:bodyPr>
          <a:lstStyle/>
          <a:p>
            <a:pPr marL="0" indent="0">
              <a:buNone/>
            </a:pPr>
            <a:r>
              <a:rPr lang="en-US" dirty="0"/>
              <a:t>Edited By Carolyn </a:t>
            </a:r>
            <a:r>
              <a:rPr lang="en-US" dirty="0" err="1"/>
              <a:t>Dundes</a:t>
            </a:r>
            <a:r>
              <a:rPr lang="en-US" dirty="0"/>
              <a:t> and Wolfgang </a:t>
            </a:r>
            <a:r>
              <a:rPr lang="en-US" dirty="0" err="1"/>
              <a:t>Mieder</a:t>
            </a:r>
            <a:endParaRPr lang="en-US" dirty="0"/>
          </a:p>
          <a:p>
            <a:pPr marL="0" indent="0">
              <a:buNone/>
            </a:pPr>
            <a:r>
              <a:rPr lang="en-US" dirty="0"/>
              <a:t>This series includes theoretical studies of any genre or aspect of folklore. The series welcomes individually authored and collaboratively authored books, monographs, collections of data, bibliographies, and Festschriften. The emphasis will be on analytic and methodological innovations in the consideration of myth, folktale, legend, superstition, proverb, riddle, folksong, festival, game, or any other form of folklore as well as any of the interpretative approaches to folklore topics. Inquiries or manuscripts in English should be submitted to Professor Wolfgang </a:t>
            </a:r>
            <a:r>
              <a:rPr lang="en-US" dirty="0" err="1"/>
              <a:t>Mieder</a:t>
            </a:r>
            <a:r>
              <a:rPr lang="en-US" dirty="0"/>
              <a:t>, Department of German and Russian, 422 Waterman Building, University of Vermont, Burlington, VT 05405-0160.</a:t>
            </a:r>
          </a:p>
        </p:txBody>
      </p:sp>
      <p:sp>
        <p:nvSpPr>
          <p:cNvPr id="4" name="Content Placeholder 3"/>
          <p:cNvSpPr>
            <a:spLocks noGrp="1"/>
          </p:cNvSpPr>
          <p:nvPr>
            <p:ph sz="half" idx="2"/>
          </p:nvPr>
        </p:nvSpPr>
        <p:spPr>
          <a:xfrm>
            <a:off x="6068291" y="757382"/>
            <a:ext cx="5285509" cy="5419581"/>
          </a:xfrm>
          <a:solidFill>
            <a:schemeClr val="accent5">
              <a:lumMod val="40000"/>
              <a:lumOff val="60000"/>
            </a:schemeClr>
          </a:solidFill>
        </p:spPr>
        <p:txBody>
          <a:bodyPr>
            <a:noAutofit/>
          </a:bodyPr>
          <a:lstStyle/>
          <a:p>
            <a:pPr marL="0" indent="0">
              <a:buNone/>
            </a:pPr>
            <a:r>
              <a:rPr lang="ru-RU" sz="2000" dirty="0">
                <a:latin typeface="Times New Roman" pitchFamily="18" charset="0"/>
                <a:cs typeface="Times New Roman" pitchFamily="18" charset="0"/>
              </a:rPr>
              <a:t>Редакторлар Кэролин Дандес пен Вольфганг </a:t>
            </a:r>
            <a:r>
              <a:rPr lang="ru-RU" sz="2000" dirty="0" smtClean="0">
                <a:latin typeface="Times New Roman" pitchFamily="18" charset="0"/>
                <a:cs typeface="Times New Roman" pitchFamily="18" charset="0"/>
              </a:rPr>
              <a:t>Мидер. </a:t>
            </a:r>
          </a:p>
          <a:p>
            <a:pPr marL="0" indent="0">
              <a:buNone/>
            </a:pPr>
            <a:r>
              <a:rPr lang="ru-RU" sz="2000" dirty="0" smtClean="0">
                <a:latin typeface="Times New Roman" pitchFamily="18" charset="0"/>
                <a:cs typeface="Times New Roman" pitchFamily="18" charset="0"/>
              </a:rPr>
              <a:t>Бұл </a:t>
            </a:r>
            <a:r>
              <a:rPr lang="ru-RU" sz="2000" dirty="0">
                <a:latin typeface="Times New Roman" pitchFamily="18" charset="0"/>
                <a:cs typeface="Times New Roman" pitchFamily="18" charset="0"/>
              </a:rPr>
              <a:t>топтамаға фольклордың кез-келген жанрын немесе аспектісін теориялық зерттеу кіреді. Серия жеке авторлық және бірлесіп жазылған кітаптарды, монографияларды, деректер жинағын, библиографияны және </a:t>
            </a:r>
            <a:r>
              <a:rPr lang="kk-KZ" sz="2000" dirty="0" smtClean="0">
                <a:latin typeface="Times New Roman" pitchFamily="18" charset="0"/>
                <a:cs typeface="Times New Roman" pitchFamily="18" charset="0"/>
              </a:rPr>
              <a:t>мерейтойға арналған арнайы жанрдағы басылымды</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қабылдайды. Миф, фольклор, аңыз, ырым, мақал, жұмбақ, </a:t>
            </a:r>
            <a:r>
              <a:rPr lang="ru-RU" sz="2000" dirty="0" smtClean="0">
                <a:latin typeface="Times New Roman" pitchFamily="18" charset="0"/>
                <a:cs typeface="Times New Roman" pitchFamily="18" charset="0"/>
              </a:rPr>
              <a:t>фольклор</a:t>
            </a:r>
            <a:r>
              <a:rPr lang="ru-RU" sz="2000" dirty="0">
                <a:latin typeface="Times New Roman" pitchFamily="18" charset="0"/>
                <a:cs typeface="Times New Roman" pitchFamily="18" charset="0"/>
              </a:rPr>
              <a:t>, фестиваль, ойын немесе фольклордың басқа түрлерін қарастырудағы аналитикалық және әдістемелік жаңалықтарға, сондай-ақ фольклор тақырыптарына интерпретациялық тәсілдердің кез-келгеніне баса назар аударылады. Ағылшын тіліндегі анықтамалар немесе қолжазбалар Вермонт университеті, Берлингтон, 422 </a:t>
            </a:r>
            <a:r>
              <a:rPr lang="en-US" sz="2000" dirty="0">
                <a:latin typeface="Times New Roman" pitchFamily="18" charset="0"/>
                <a:cs typeface="Times New Roman" pitchFamily="18" charset="0"/>
              </a:rPr>
              <a:t>Waterman Building, </a:t>
            </a:r>
            <a:r>
              <a:rPr lang="ru-RU" sz="2000" dirty="0">
                <a:latin typeface="Times New Roman" pitchFamily="18" charset="0"/>
                <a:cs typeface="Times New Roman" pitchFamily="18" charset="0"/>
              </a:rPr>
              <a:t>неміс және орыс тілдері кафедрасы, профессор Вольфганг Медерге тапсырылуы керек, </a:t>
            </a:r>
            <a:r>
              <a:rPr lang="en-US" sz="2000" dirty="0">
                <a:latin typeface="Times New Roman" pitchFamily="18" charset="0"/>
                <a:cs typeface="Times New Roman" pitchFamily="18" charset="0"/>
              </a:rPr>
              <a:t>VT 05405-0160.</a:t>
            </a:r>
          </a:p>
        </p:txBody>
      </p:sp>
    </p:spTree>
    <p:extLst>
      <p:ext uri="{BB962C8B-B14F-4D97-AF65-F5344CB8AC3E}">
        <p14:creationId xmlns:p14="http://schemas.microsoft.com/office/powerpoint/2010/main" val="360219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184"/>
          </a:xfrm>
          <a:solidFill>
            <a:schemeClr val="accent5"/>
          </a:solidFill>
        </p:spPr>
        <p:txBody>
          <a:bodyPr>
            <a:normAutofit fontScale="90000"/>
          </a:bodyPr>
          <a:lstStyle/>
          <a:p>
            <a:pPr algn="ctr"/>
            <a:r>
              <a:rPr lang="kk-KZ" sz="3200" b="1" dirty="0">
                <a:latin typeface="Times New Roman" pitchFamily="18" charset="0"/>
                <a:cs typeface="Times New Roman" pitchFamily="18" charset="0"/>
              </a:rPr>
              <a:t>Ұсынылатын тақырыптар</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38200" y="932873"/>
            <a:ext cx="10515600" cy="5244090"/>
          </a:xfrm>
          <a:solidFill>
            <a:schemeClr val="bg1"/>
          </a:solidFill>
        </p:spPr>
        <p:txBody>
          <a:bodyPr>
            <a:normAutofit fontScale="92500" lnSpcReduction="10000"/>
          </a:bodyPr>
          <a:lstStyle/>
          <a:p>
            <a:r>
              <a:rPr lang="kk-KZ" b="1" dirty="0">
                <a:solidFill>
                  <a:srgbClr val="7030A0"/>
                </a:solidFill>
                <a:latin typeface="Times New Roman" pitchFamily="18" charset="0"/>
                <a:cs typeface="Times New Roman" pitchFamily="18" charset="0"/>
              </a:rPr>
              <a:t> </a:t>
            </a:r>
            <a:r>
              <a:rPr lang="kk-KZ" sz="2400" b="1" i="1" dirty="0">
                <a:solidFill>
                  <a:srgbClr val="7030A0"/>
                </a:solidFill>
                <a:latin typeface="Sitka Heading" pitchFamily="2" charset="0"/>
                <a:cs typeface="Times New Roman" pitchFamily="18" charset="0"/>
              </a:rPr>
              <a:t>Қазақ және түркітілдес халықтар фольклорының жалпы мәселелері</a:t>
            </a:r>
            <a:r>
              <a:rPr lang="kk-KZ" sz="2400" dirty="0">
                <a:latin typeface="Sitka Heading" pitchFamily="2" charset="0"/>
                <a:cs typeface="Times New Roman" pitchFamily="18" charset="0"/>
              </a:rPr>
              <a:t>: Қазақ мақал-мәтелдерін зерттеуде компьютерлік немесе корпус лингвистиканың мүмкіндіктері және т.б.</a:t>
            </a:r>
            <a:endParaRPr lang="en-US" sz="2400" dirty="0">
              <a:latin typeface="Sitka Heading" pitchFamily="2" charset="0"/>
              <a:cs typeface="Times New Roman" pitchFamily="18" charset="0"/>
            </a:endParaRPr>
          </a:p>
          <a:p>
            <a:r>
              <a:rPr lang="kk-KZ" sz="2400" dirty="0">
                <a:latin typeface="Sitka Heading" pitchFamily="2" charset="0"/>
                <a:cs typeface="Times New Roman" pitchFamily="18" charset="0"/>
              </a:rPr>
              <a:t> </a:t>
            </a:r>
            <a:r>
              <a:rPr lang="kk-KZ" sz="2400" b="1" i="1" dirty="0">
                <a:solidFill>
                  <a:srgbClr val="7030A0"/>
                </a:solidFill>
                <a:latin typeface="Sitka Heading" pitchFamily="2" charset="0"/>
                <a:cs typeface="Times New Roman" pitchFamily="18" charset="0"/>
              </a:rPr>
              <a:t>Мақал-мәтелдерді қолданудың заманауи мәселелері</a:t>
            </a:r>
            <a:r>
              <a:rPr lang="kk-KZ" sz="2400" b="1" dirty="0">
                <a:solidFill>
                  <a:srgbClr val="7030A0"/>
                </a:solidFill>
                <a:latin typeface="Sitka Heading" pitchFamily="2" charset="0"/>
                <a:cs typeface="Times New Roman" pitchFamily="18" charset="0"/>
              </a:rPr>
              <a:t>:</a:t>
            </a:r>
            <a:r>
              <a:rPr lang="kk-KZ" sz="2400" dirty="0">
                <a:latin typeface="Sitka Heading" pitchFamily="2" charset="0"/>
                <a:cs typeface="Times New Roman" pitchFamily="18" charset="0"/>
              </a:rPr>
              <a:t> Мақал-мәтелдердің бұқаралық ақпарат құралдары мен әлеуметтік желілерде заманауи қолданысы; Мақал-мәтелдерді дискурсивті экология шеңберінде зерттеу; Мақал-мәтелдердің қолданысының тілдің өміршеңдігімен байланысы және т.б.</a:t>
            </a:r>
            <a:endParaRPr lang="en-US" sz="2400" dirty="0">
              <a:latin typeface="Sitka Heading" pitchFamily="2" charset="0"/>
              <a:cs typeface="Times New Roman" pitchFamily="18" charset="0"/>
            </a:endParaRPr>
          </a:p>
          <a:p>
            <a:r>
              <a:rPr lang="kk-KZ" sz="2400" b="1" i="1" dirty="0" smtClean="0">
                <a:solidFill>
                  <a:srgbClr val="7030A0"/>
                </a:solidFill>
                <a:latin typeface="Sitka Heading" pitchFamily="2" charset="0"/>
                <a:cs typeface="Times New Roman" pitchFamily="18" charset="0"/>
              </a:rPr>
              <a:t>Мақал-мәтелдер </a:t>
            </a:r>
            <a:r>
              <a:rPr lang="kk-KZ" sz="2400" b="1" i="1" dirty="0">
                <a:solidFill>
                  <a:srgbClr val="7030A0"/>
                </a:solidFill>
                <a:latin typeface="Sitka Heading" pitchFamily="2" charset="0"/>
                <a:cs typeface="Times New Roman" pitchFamily="18" charset="0"/>
              </a:rPr>
              <a:t>- мәдениеттің ажырамас бөлігі:</a:t>
            </a:r>
            <a:r>
              <a:rPr lang="kk-KZ" sz="2400" dirty="0">
                <a:latin typeface="Sitka Heading" pitchFamily="2" charset="0"/>
                <a:cs typeface="Times New Roman" pitchFamily="18" charset="0"/>
              </a:rPr>
              <a:t> Қазақ мақал-мәтелдерінің кеңестік кезеңдегі қолдану, зерттелу тарихынан (мысалы, Абай, М. Әуезов, Б. Момышұлы және т.б.); Мақал-мәтелдер - этно-ұлттық бірегейліктің айғағы (мысалы, Шоқан Уалиханов); Мақал-мәтелдер </a:t>
            </a:r>
            <a:r>
              <a:rPr lang="kk-KZ" sz="2400" dirty="0" smtClean="0">
                <a:latin typeface="Sitka Heading" pitchFamily="2" charset="0"/>
                <a:cs typeface="Times New Roman" pitchFamily="18" charset="0"/>
              </a:rPr>
              <a:t>әлемнің </a:t>
            </a:r>
            <a:r>
              <a:rPr lang="kk-KZ" sz="2400" dirty="0">
                <a:latin typeface="Sitka Heading" pitchFamily="2" charset="0"/>
                <a:cs typeface="Times New Roman" pitchFamily="18" charset="0"/>
              </a:rPr>
              <a:t>ұлттық танымдық бейнесінің көрінісі және т.б.</a:t>
            </a:r>
            <a:endParaRPr lang="en-US" sz="2400" dirty="0">
              <a:latin typeface="Sitka Heading" pitchFamily="2" charset="0"/>
              <a:cs typeface="Times New Roman" pitchFamily="18" charset="0"/>
            </a:endParaRPr>
          </a:p>
          <a:p>
            <a:r>
              <a:rPr lang="kk-KZ" sz="2400" b="1" i="1" dirty="0" smtClean="0">
                <a:solidFill>
                  <a:srgbClr val="7030A0"/>
                </a:solidFill>
                <a:latin typeface="Sitka Heading" pitchFamily="2" charset="0"/>
                <a:cs typeface="Times New Roman" pitchFamily="18" charset="0"/>
              </a:rPr>
              <a:t>Сыныптағы </a:t>
            </a:r>
            <a:r>
              <a:rPr lang="kk-KZ" sz="2400" b="1" i="1" dirty="0">
                <a:solidFill>
                  <a:srgbClr val="7030A0"/>
                </a:solidFill>
                <a:latin typeface="Sitka Heading" pitchFamily="2" charset="0"/>
                <a:cs typeface="Times New Roman" pitchFamily="18" charset="0"/>
              </a:rPr>
              <a:t>мақал-мәтел (педагогикада):</a:t>
            </a:r>
            <a:r>
              <a:rPr lang="kk-KZ" sz="2400" dirty="0">
                <a:latin typeface="Sitka Heading" pitchFamily="2" charset="0"/>
                <a:cs typeface="Times New Roman" pitchFamily="18" charset="0"/>
              </a:rPr>
              <a:t> Мәдениетаралық диалог пен білім беру үшін материал ретінде әртүрлі ұлттардың мақал-мәтелдері; Оқушылардың жеке тұлғасын қалыптастыруда мақал-мәтелдерді қолдану; Оқушылардың этномәдени құзыреттілігін қалыптастырудағы мақал-мәтелдердің рөлі және т.б.</a:t>
            </a:r>
            <a:endParaRPr lang="en-US" sz="2400" dirty="0">
              <a:latin typeface="Sitka Heading" pitchFamily="2" charset="0"/>
              <a:cs typeface="Times New Roman" pitchFamily="18" charset="0"/>
            </a:endParaRPr>
          </a:p>
          <a:p>
            <a:endParaRPr lang="en-US" dirty="0"/>
          </a:p>
        </p:txBody>
      </p:sp>
    </p:spTree>
    <p:extLst>
      <p:ext uri="{BB962C8B-B14F-4D97-AF65-F5344CB8AC3E}">
        <p14:creationId xmlns:p14="http://schemas.microsoft.com/office/powerpoint/2010/main" val="26674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728"/>
            <a:ext cx="10515600" cy="692728"/>
          </a:xfrm>
          <a:solidFill>
            <a:schemeClr val="accent5"/>
          </a:solidFill>
        </p:spPr>
        <p:txBody>
          <a:bodyPr anchor="t">
            <a:normAutofit fontScale="90000"/>
          </a:bodyPr>
          <a:lstStyle/>
          <a:p>
            <a:pPr algn="ctr"/>
            <a:r>
              <a:rPr lang="kk-KZ" b="1" dirty="0">
                <a:latin typeface="Times New Roman" pitchFamily="18" charset="0"/>
                <a:cs typeface="Times New Roman" pitchFamily="18" charset="0"/>
              </a:rPr>
              <a:t>Маңызды күндер:</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942109"/>
            <a:ext cx="10515600" cy="5234854"/>
          </a:xfrm>
          <a:solidFill>
            <a:schemeClr val="bg1"/>
          </a:solidFill>
        </p:spPr>
        <p:txBody>
          <a:bodyPr>
            <a:normAutofit/>
          </a:bodyPr>
          <a:lstStyle/>
          <a:p>
            <a:r>
              <a:rPr lang="kk-KZ" dirty="0" smtClean="0">
                <a:latin typeface="Times New Roman" pitchFamily="18" charset="0"/>
                <a:cs typeface="Times New Roman" pitchFamily="18" charset="0"/>
              </a:rPr>
              <a:t>Аңдатпаны (200 сөз) және </a:t>
            </a:r>
            <a:r>
              <a:rPr lang="kk-KZ" dirty="0">
                <a:latin typeface="Times New Roman" pitchFamily="18" charset="0"/>
                <a:cs typeface="Times New Roman" pitchFamily="18" charset="0"/>
              </a:rPr>
              <a:t>қолданылатын әдебиеттер тізімін жіберу: </a:t>
            </a:r>
            <a:r>
              <a:rPr lang="kk-KZ" b="1" dirty="0">
                <a:latin typeface="Times New Roman" pitchFamily="18" charset="0"/>
                <a:cs typeface="Times New Roman" pitchFamily="18" charset="0"/>
              </a:rPr>
              <a:t>10 мамыр</a:t>
            </a:r>
            <a:endParaRPr lang="en-US" b="1" dirty="0">
              <a:latin typeface="Times New Roman" pitchFamily="18" charset="0"/>
              <a:cs typeface="Times New Roman" pitchFamily="18" charset="0"/>
            </a:endParaRPr>
          </a:p>
          <a:p>
            <a:r>
              <a:rPr lang="kk-KZ" dirty="0">
                <a:latin typeface="Times New Roman" pitchFamily="18" charset="0"/>
                <a:cs typeface="Times New Roman" pitchFamily="18" charset="0"/>
              </a:rPr>
              <a:t>Аңдатпаны қабылдау туралы ақпарат: </a:t>
            </a:r>
            <a:r>
              <a:rPr lang="kk-KZ" b="1" dirty="0">
                <a:latin typeface="Times New Roman" pitchFamily="18" charset="0"/>
                <a:cs typeface="Times New Roman" pitchFamily="18" charset="0"/>
              </a:rPr>
              <a:t>20 мамыр</a:t>
            </a:r>
            <a:endParaRPr lang="en-US" b="1" dirty="0">
              <a:latin typeface="Times New Roman" pitchFamily="18" charset="0"/>
              <a:cs typeface="Times New Roman" pitchFamily="18" charset="0"/>
            </a:endParaRPr>
          </a:p>
          <a:p>
            <a:r>
              <a:rPr lang="kk-KZ" dirty="0">
                <a:latin typeface="Times New Roman" pitchFamily="18" charset="0"/>
                <a:cs typeface="Times New Roman" pitchFamily="18" charset="0"/>
              </a:rPr>
              <a:t>Қолжазбаны жіберу: </a:t>
            </a:r>
            <a:r>
              <a:rPr lang="kk-KZ" b="1" dirty="0">
                <a:latin typeface="Times New Roman" pitchFamily="18" charset="0"/>
                <a:cs typeface="Times New Roman" pitchFamily="18" charset="0"/>
              </a:rPr>
              <a:t>30 маусым</a:t>
            </a:r>
            <a:endParaRPr lang="en-US" b="1" dirty="0">
              <a:latin typeface="Times New Roman" pitchFamily="18" charset="0"/>
              <a:cs typeface="Times New Roman" pitchFamily="18" charset="0"/>
            </a:endParaRPr>
          </a:p>
          <a:p>
            <a:r>
              <a:rPr lang="kk-KZ" dirty="0">
                <a:latin typeface="Times New Roman" pitchFamily="18" charset="0"/>
                <a:cs typeface="Times New Roman" pitchFamily="18" charset="0"/>
              </a:rPr>
              <a:t>Қолжазбаның қабылданғаны туралы мәлімет: </a:t>
            </a:r>
            <a:r>
              <a:rPr lang="kk-KZ" b="1" dirty="0">
                <a:latin typeface="Times New Roman" pitchFamily="18" charset="0"/>
                <a:cs typeface="Times New Roman" pitchFamily="18" charset="0"/>
              </a:rPr>
              <a:t>20 шілде</a:t>
            </a:r>
            <a:endParaRPr lang="en-US" b="1" dirty="0">
              <a:latin typeface="Times New Roman" pitchFamily="18" charset="0"/>
              <a:cs typeface="Times New Roman" pitchFamily="18" charset="0"/>
            </a:endParaRPr>
          </a:p>
          <a:p>
            <a:r>
              <a:rPr lang="kk-KZ" dirty="0">
                <a:latin typeface="Times New Roman" pitchFamily="18" charset="0"/>
                <a:cs typeface="Times New Roman" pitchFamily="18" charset="0"/>
              </a:rPr>
              <a:t>Баспаға жіберу: </a:t>
            </a:r>
            <a:r>
              <a:rPr lang="kk-KZ" b="1" dirty="0">
                <a:latin typeface="Times New Roman" pitchFamily="18" charset="0"/>
                <a:cs typeface="Times New Roman" pitchFamily="18" charset="0"/>
              </a:rPr>
              <a:t>10 тамыз</a:t>
            </a:r>
            <a:endParaRPr lang="en-US" b="1" dirty="0">
              <a:latin typeface="Times New Roman" pitchFamily="18" charset="0"/>
              <a:cs typeface="Times New Roman" pitchFamily="18" charset="0"/>
            </a:endParaRPr>
          </a:p>
          <a:p>
            <a:r>
              <a:rPr lang="kk-KZ" dirty="0">
                <a:latin typeface="Times New Roman" pitchFamily="18" charset="0"/>
                <a:cs typeface="Times New Roman" pitchFamily="18" charset="0"/>
              </a:rPr>
              <a:t>Жинақ Питер </a:t>
            </a:r>
            <a:r>
              <a:rPr lang="kk-KZ" dirty="0" smtClean="0">
                <a:latin typeface="Times New Roman" pitchFamily="18" charset="0"/>
                <a:cs typeface="Times New Roman" pitchFamily="18" charset="0"/>
              </a:rPr>
              <a:t>Л</a:t>
            </a:r>
            <a:r>
              <a:rPr lang="en-US" dirty="0" smtClean="0">
                <a:latin typeface="Times New Roman" pitchFamily="18" charset="0"/>
                <a:cs typeface="Times New Roman" pitchFamily="18" charset="0"/>
              </a:rPr>
              <a:t>a</a:t>
            </a:r>
            <a:r>
              <a:rPr lang="kk-KZ" dirty="0" smtClean="0">
                <a:latin typeface="Times New Roman" pitchFamily="18" charset="0"/>
                <a:cs typeface="Times New Roman" pitchFamily="18" charset="0"/>
              </a:rPr>
              <a:t>нгтің </a:t>
            </a:r>
            <a:r>
              <a:rPr lang="kk-KZ" dirty="0">
                <a:latin typeface="Times New Roman" pitchFamily="18" charset="0"/>
                <a:cs typeface="Times New Roman" pitchFamily="18" charset="0"/>
              </a:rPr>
              <a:t>авторлық құқығымен шығады.</a:t>
            </a:r>
            <a:endParaRPr lang="en-US" dirty="0">
              <a:latin typeface="Times New Roman" pitchFamily="18" charset="0"/>
              <a:cs typeface="Times New Roman" pitchFamily="18" charset="0"/>
            </a:endParaRPr>
          </a:p>
          <a:p>
            <a:r>
              <a:rPr lang="kk-KZ" dirty="0">
                <a:latin typeface="Times New Roman" pitchFamily="18" charset="0"/>
                <a:cs typeface="Times New Roman" pitchFamily="18" charset="0"/>
              </a:rPr>
              <a:t>Аңдатпаны/қолжазбаны </a:t>
            </a:r>
            <a:r>
              <a:rPr lang="kk-KZ" u="sng" dirty="0">
                <a:latin typeface="Times New Roman" pitchFamily="18" charset="0"/>
                <a:cs typeface="Times New Roman" pitchFamily="18" charset="0"/>
                <a:hlinkClick r:id="rId2"/>
              </a:rPr>
              <a:t>nuproject2021@gmail.com</a:t>
            </a:r>
            <a:r>
              <a:rPr lang="kk-KZ" dirty="0">
                <a:latin typeface="Times New Roman" pitchFamily="18" charset="0"/>
                <a:cs typeface="Times New Roman" pitchFamily="18" charset="0"/>
              </a:rPr>
              <a:t> электрондық поштаға жіберіңіз.</a:t>
            </a: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10927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1089891"/>
          </a:xfrm>
          <a:solidFill>
            <a:schemeClr val="accent5"/>
          </a:solidFill>
        </p:spPr>
        <p:txBody>
          <a:bodyPr>
            <a:noAutofit/>
          </a:bodyPr>
          <a:lstStyle/>
          <a:p>
            <a:pPr algn="ctr"/>
            <a:r>
              <a:rPr lang="kk-KZ" sz="2800" b="1" dirty="0" smtClean="0">
                <a:solidFill>
                  <a:srgbClr val="C00000"/>
                </a:solidFill>
                <a:latin typeface="Century Schoolbook" pitchFamily="18" charset="0"/>
              </a:rPr>
              <a:t>Қолжазбаға </a:t>
            </a:r>
            <a:r>
              <a:rPr lang="kk-KZ" sz="2800" b="1" dirty="0">
                <a:solidFill>
                  <a:srgbClr val="C00000"/>
                </a:solidFill>
                <a:latin typeface="Century Schoolbook" pitchFamily="18" charset="0"/>
              </a:rPr>
              <a:t>қойылатын </a:t>
            </a:r>
            <a:r>
              <a:rPr lang="kk-KZ" sz="2800" b="1" dirty="0" smtClean="0">
                <a:solidFill>
                  <a:srgbClr val="C00000"/>
                </a:solidFill>
                <a:latin typeface="Century Schoolbook" pitchFamily="18" charset="0"/>
              </a:rPr>
              <a:t>талаптар</a:t>
            </a:r>
            <a:r>
              <a:rPr lang="en-US" sz="2800" b="1" dirty="0" smtClean="0">
                <a:solidFill>
                  <a:srgbClr val="C00000"/>
                </a:solidFill>
                <a:latin typeface="Century Schoolbook" pitchFamily="18" charset="0"/>
              </a:rPr>
              <a:t>/</a:t>
            </a:r>
            <a:r>
              <a:rPr lang="en-US" sz="2800" b="1" dirty="0" smtClean="0">
                <a:latin typeface="Century Schoolbook" pitchFamily="18" charset="0"/>
              </a:rPr>
              <a:t/>
            </a:r>
            <a:br>
              <a:rPr lang="en-US" sz="2800" b="1" dirty="0" smtClean="0">
                <a:latin typeface="Century Schoolbook" pitchFamily="18" charset="0"/>
              </a:rPr>
            </a:br>
            <a:r>
              <a:rPr lang="en-GB" sz="2800" b="1" dirty="0" smtClean="0">
                <a:solidFill>
                  <a:srgbClr val="7030A0"/>
                </a:solidFill>
                <a:latin typeface="Century Schoolbook" pitchFamily="18" charset="0"/>
              </a:rPr>
              <a:t>Peter </a:t>
            </a:r>
            <a:r>
              <a:rPr lang="en-GB" sz="2800" b="1" dirty="0">
                <a:solidFill>
                  <a:srgbClr val="7030A0"/>
                </a:solidFill>
                <a:latin typeface="Century Schoolbook" pitchFamily="18" charset="0"/>
              </a:rPr>
              <a:t>Lang Submission </a:t>
            </a:r>
            <a:r>
              <a:rPr lang="en-GB" sz="2800" b="1" dirty="0" smtClean="0">
                <a:solidFill>
                  <a:srgbClr val="7030A0"/>
                </a:solidFill>
                <a:latin typeface="Century Schoolbook" pitchFamily="18" charset="0"/>
              </a:rPr>
              <a:t>Guidelines</a:t>
            </a:r>
            <a:r>
              <a:rPr lang="kk-KZ" sz="2800" b="1" dirty="0" smtClean="0">
                <a:solidFill>
                  <a:srgbClr val="7030A0"/>
                </a:solidFill>
                <a:latin typeface="Century Schoolbook" pitchFamily="18" charset="0"/>
              </a:rPr>
              <a:t>. </a:t>
            </a:r>
            <a:r>
              <a:rPr lang="en-GB" sz="2400" b="1" dirty="0" smtClean="0">
                <a:solidFill>
                  <a:srgbClr val="7030A0"/>
                </a:solidFill>
                <a:latin typeface="Times New Roman" pitchFamily="18" charset="0"/>
                <a:cs typeface="Times New Roman" pitchFamily="18" charset="0"/>
              </a:rPr>
              <a:t>January 2018</a:t>
            </a:r>
            <a:r>
              <a:rPr lang="en-US" sz="2400" b="1" dirty="0" smtClean="0">
                <a:solidFill>
                  <a:srgbClr val="7030A0"/>
                </a:solidFill>
                <a:latin typeface="Times New Roman" pitchFamily="18" charset="0"/>
                <a:cs typeface="Times New Roman" pitchFamily="18" charset="0"/>
              </a:rPr>
              <a:t/>
            </a:r>
            <a:br>
              <a:rPr lang="en-US" sz="2400" b="1" dirty="0" smtClean="0">
                <a:solidFill>
                  <a:srgbClr val="7030A0"/>
                </a:solidFill>
                <a:latin typeface="Times New Roman" pitchFamily="18" charset="0"/>
                <a:cs typeface="Times New Roman" pitchFamily="18" charset="0"/>
              </a:rPr>
            </a:br>
            <a:r>
              <a:rPr lang="en-GB" sz="2800" b="1" dirty="0" smtClean="0">
                <a:solidFill>
                  <a:srgbClr val="7030A0"/>
                </a:solidFill>
                <a:latin typeface="Century Schoolbook" pitchFamily="18" charset="0"/>
              </a:rPr>
              <a:t>Submitting </a:t>
            </a:r>
            <a:r>
              <a:rPr lang="en-GB" sz="2800" b="1" dirty="0">
                <a:solidFill>
                  <a:srgbClr val="7030A0"/>
                </a:solidFill>
                <a:latin typeface="Century Schoolbook" pitchFamily="18" charset="0"/>
              </a:rPr>
              <a:t>your </a:t>
            </a:r>
            <a:r>
              <a:rPr lang="en-GB" sz="2800" b="1" dirty="0" smtClean="0">
                <a:solidFill>
                  <a:srgbClr val="7030A0"/>
                </a:solidFill>
                <a:latin typeface="Century Schoolbook" pitchFamily="18" charset="0"/>
              </a:rPr>
              <a:t>manuscript</a:t>
            </a:r>
            <a:endParaRPr lang="en-US" sz="2800" b="1" dirty="0">
              <a:solidFill>
                <a:srgbClr val="7030A0"/>
              </a:solidFill>
              <a:latin typeface="Century Schoolbook" pitchFamily="18" charset="0"/>
            </a:endParaRPr>
          </a:p>
        </p:txBody>
      </p:sp>
      <p:sp>
        <p:nvSpPr>
          <p:cNvPr id="3" name="Content Placeholder 2"/>
          <p:cNvSpPr>
            <a:spLocks noGrp="1"/>
          </p:cNvSpPr>
          <p:nvPr>
            <p:ph idx="1"/>
          </p:nvPr>
        </p:nvSpPr>
        <p:spPr>
          <a:xfrm>
            <a:off x="295565" y="1385455"/>
            <a:ext cx="11563926" cy="5283199"/>
          </a:xfrm>
          <a:solidFill>
            <a:schemeClr val="accent5">
              <a:lumMod val="20000"/>
              <a:lumOff val="80000"/>
            </a:schemeClr>
          </a:solidFill>
        </p:spPr>
        <p:txBody>
          <a:bodyPr>
            <a:normAutofit fontScale="92500" lnSpcReduction="10000"/>
          </a:bodyPr>
          <a:lstStyle/>
          <a:p>
            <a:pPr algn="just"/>
            <a:r>
              <a:rPr lang="ru-RU" sz="2400" dirty="0">
                <a:latin typeface="Times New Roman" pitchFamily="18" charset="0"/>
                <a:cs typeface="Times New Roman" pitchFamily="18" charset="0"/>
              </a:rPr>
              <a:t>Қолжазба </a:t>
            </a:r>
            <a:r>
              <a:rPr lang="ru-RU" sz="2400" dirty="0" smtClean="0">
                <a:latin typeface="Times New Roman" pitchFamily="18" charset="0"/>
                <a:cs typeface="Times New Roman" pitchFamily="18" charset="0"/>
              </a:rPr>
              <a:t>отандық</a:t>
            </a:r>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халықаралық мақал зерттеуші авторлардың еңбектеріне сілтемемен халықаралық стильде </a:t>
            </a:r>
            <a:r>
              <a:rPr lang="ru-RU" sz="2400" dirty="0" smtClean="0">
                <a:latin typeface="Times New Roman" pitchFamily="18" charset="0"/>
                <a:cs typeface="Times New Roman" pitchFamily="18" charset="0"/>
              </a:rPr>
              <a:t>ағылшын </a:t>
            </a:r>
            <a:r>
              <a:rPr lang="ru-RU" sz="2400" dirty="0">
                <a:latin typeface="Times New Roman" pitchFamily="18" charset="0"/>
                <a:cs typeface="Times New Roman" pitchFamily="18" charset="0"/>
              </a:rPr>
              <a:t>тілінде </a:t>
            </a:r>
            <a:r>
              <a:rPr lang="en-US" sz="2400" dirty="0" smtClean="0">
                <a:latin typeface="Times New Roman" pitchFamily="18" charset="0"/>
                <a:cs typeface="Times New Roman" pitchFamily="18" charset="0"/>
              </a:rPr>
              <a:t>word </a:t>
            </a:r>
            <a:r>
              <a:rPr lang="kk-KZ"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doc </a:t>
            </a:r>
            <a:r>
              <a:rPr lang="ru-RU" sz="2400" dirty="0">
                <a:latin typeface="Times New Roman" pitchFamily="18" charset="0"/>
                <a:cs typeface="Times New Roman" pitchFamily="18" charset="0"/>
              </a:rPr>
              <a:t>немесе .</a:t>
            </a:r>
            <a:r>
              <a:rPr lang="en-US" sz="2400" dirty="0" err="1">
                <a:latin typeface="Times New Roman" pitchFamily="18" charset="0"/>
                <a:cs typeface="Times New Roman" pitchFamily="18" charset="0"/>
              </a:rPr>
              <a:t>docx</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файл) форматында тапсырылады.</a:t>
            </a:r>
          </a:p>
          <a:p>
            <a:pPr algn="just"/>
            <a:r>
              <a:rPr lang="ru-RU" sz="2400" dirty="0">
                <a:latin typeface="Times New Roman" pitchFamily="18" charset="0"/>
                <a:cs typeface="Times New Roman" pitchFamily="18" charset="0"/>
              </a:rPr>
              <a:t>Сіздің қолжазбаңызды электронды түрде толық бір пакетте жинақтап, а</a:t>
            </a:r>
            <a:r>
              <a:rPr lang="kk-KZ" sz="2400" dirty="0">
                <a:latin typeface="Times New Roman" pitchFamily="18" charset="0"/>
                <a:cs typeface="Times New Roman" pitchFamily="18" charset="0"/>
              </a:rPr>
              <a:t>ңдатпаны/қолжазбаны </a:t>
            </a:r>
            <a:r>
              <a:rPr lang="kk-KZ" sz="2400" u="sng" dirty="0" smtClean="0">
                <a:latin typeface="Times New Roman" pitchFamily="18" charset="0"/>
                <a:cs typeface="Times New Roman" pitchFamily="18" charset="0"/>
                <a:hlinkClick r:id="rId2"/>
              </a:rPr>
              <a:t>nuproject2021@gmail.com</a:t>
            </a:r>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электрондық поштаға жіберіңіз.</a:t>
            </a:r>
            <a:endParaRPr lang="en-US" sz="2400" dirty="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Грамматика</a:t>
            </a:r>
            <a:r>
              <a:rPr lang="ru-RU" sz="2400" dirty="0">
                <a:latin typeface="Times New Roman" pitchFamily="18" charset="0"/>
                <a:cs typeface="Times New Roman" pitchFamily="18" charset="0"/>
              </a:rPr>
              <a:t>, орфография және </a:t>
            </a:r>
            <a:r>
              <a:rPr lang="ru-RU" sz="2400" dirty="0" smtClean="0">
                <a:latin typeface="Times New Roman" pitchFamily="18" charset="0"/>
                <a:cs typeface="Times New Roman" pitchFamily="18" charset="0"/>
              </a:rPr>
              <a:t>стильдік тұрғыдан дұрыс </a:t>
            </a:r>
            <a:r>
              <a:rPr lang="ru-RU" sz="2400" dirty="0">
                <a:latin typeface="Times New Roman" pitchFamily="18" charset="0"/>
                <a:cs typeface="Times New Roman" pitchFamily="18" charset="0"/>
              </a:rPr>
              <a:t>жазу маңызды іріктеу критерийі болып саналады.</a:t>
            </a:r>
          </a:p>
          <a:p>
            <a:pPr algn="just"/>
            <a:r>
              <a:rPr lang="ru-RU" sz="2400" dirty="0">
                <a:latin typeface="Times New Roman" pitchFamily="18" charset="0"/>
                <a:cs typeface="Times New Roman" pitchFamily="18" charset="0"/>
              </a:rPr>
              <a:t>Егер сіздің қолжазбаңызда ағылшын тілінде қателер болса, ол қайтарылады. </a:t>
            </a:r>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Ағылшын </a:t>
            </a:r>
            <a:r>
              <a:rPr lang="ru-RU" sz="2400" dirty="0">
                <a:latin typeface="Times New Roman" pitchFamily="18" charset="0"/>
                <a:cs typeface="Times New Roman" pitchFamily="18" charset="0"/>
              </a:rPr>
              <a:t>тілінде сөйлемейтін авторларға қолжазбаны ағылшын тілінде сөйлейтін адам тексеріп, қайта қарау ұсынылады. Сонымен қатар, сіз қолжазбаның ағылшын тілін жақсарту үшін тілдік редакциялау қызметін пайдалана аласыз</a:t>
            </a:r>
            <a:r>
              <a:rPr lang="ru-RU" sz="2400" dirty="0" smtClean="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Егер сіз сызбаларды (графиктер, диаграммалар, фотосуреттер немесе иллюстрациялар) қоссаңыз, әр сызбаны бөлек </a:t>
            </a:r>
            <a:r>
              <a:rPr lang="en-US" sz="2400" dirty="0">
                <a:latin typeface="Times New Roman" pitchFamily="18" charset="0"/>
                <a:cs typeface="Times New Roman" pitchFamily="18" charset="0"/>
              </a:rPr>
              <a:t>JPG, TIFF </a:t>
            </a:r>
            <a:r>
              <a:rPr lang="ru-RU" sz="2400" dirty="0">
                <a:latin typeface="Times New Roman" pitchFamily="18" charset="0"/>
                <a:cs typeface="Times New Roman" pitchFamily="18" charset="0"/>
              </a:rPr>
              <a:t>немесе </a:t>
            </a:r>
            <a:r>
              <a:rPr lang="en-US" sz="2400" dirty="0">
                <a:latin typeface="Times New Roman" pitchFamily="18" charset="0"/>
                <a:cs typeface="Times New Roman" pitchFamily="18" charset="0"/>
              </a:rPr>
              <a:t>Excel </a:t>
            </a:r>
            <a:r>
              <a:rPr lang="ru-RU" sz="2400" dirty="0">
                <a:latin typeface="Times New Roman" pitchFamily="18" charset="0"/>
                <a:cs typeface="Times New Roman" pitchFamily="18" charset="0"/>
              </a:rPr>
              <a:t>файлы түрінде беріңіз және оны </a:t>
            </a:r>
            <a:r>
              <a:rPr lang="en-US" sz="2400" dirty="0" err="1">
                <a:latin typeface="Times New Roman" pitchFamily="18" charset="0"/>
                <a:cs typeface="Times New Roman" pitchFamily="18" charset="0"/>
              </a:rPr>
              <a:t>WeTransfer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Dropbox</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немесе осыған ұқсас құралғыда жіберіңіз. Сонымен қатар, кез-келген басқа материалдарды, мысалы, рұқсат алған ақпарат немесе жарнамалық материалдар жіберсеңіз оған қоса сатып алғандығыңыз таралы рұқсатыңызды қоса жіберу сұралады.</a:t>
            </a:r>
            <a:endParaRPr lang="en-US" sz="24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1941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Autofit/>
          </a:bodyPr>
          <a:lstStyle/>
          <a:p>
            <a:pPr algn="ctr"/>
            <a:r>
              <a:rPr lang="kk-KZ" sz="3200" b="1" dirty="0">
                <a:solidFill>
                  <a:srgbClr val="C00000"/>
                </a:solidFill>
                <a:latin typeface="Century Schoolbook" pitchFamily="18" charset="0"/>
              </a:rPr>
              <a:t>Қолжазбаға қойылатын талаптар</a:t>
            </a:r>
            <a:r>
              <a:rPr lang="en-US" sz="3200" b="1" dirty="0">
                <a:solidFill>
                  <a:srgbClr val="C00000"/>
                </a:solidFill>
                <a:latin typeface="Century Schoolbook" pitchFamily="18" charset="0"/>
              </a:rPr>
              <a:t>/</a:t>
            </a:r>
            <a:r>
              <a:rPr lang="en-US" sz="3200" b="1" dirty="0">
                <a:latin typeface="Century Schoolbook" pitchFamily="18" charset="0"/>
              </a:rPr>
              <a:t/>
            </a:r>
            <a:br>
              <a:rPr lang="en-US" sz="3200" b="1" dirty="0">
                <a:latin typeface="Century Schoolbook" pitchFamily="18" charset="0"/>
              </a:rPr>
            </a:br>
            <a:r>
              <a:rPr lang="en-GB" sz="3200" b="1" dirty="0">
                <a:solidFill>
                  <a:srgbClr val="7030A0"/>
                </a:solidFill>
                <a:latin typeface="Century Schoolbook" pitchFamily="18" charset="0"/>
              </a:rPr>
              <a:t>Peter Lang Submission Guidelines</a:t>
            </a:r>
            <a:r>
              <a:rPr lang="kk-KZ" sz="3200" b="1" dirty="0">
                <a:solidFill>
                  <a:srgbClr val="7030A0"/>
                </a:solidFill>
                <a:latin typeface="Century Schoolbook" pitchFamily="18" charset="0"/>
              </a:rPr>
              <a:t>. </a:t>
            </a:r>
            <a:r>
              <a:rPr lang="en-GB" sz="3200" b="1" dirty="0">
                <a:solidFill>
                  <a:srgbClr val="7030A0"/>
                </a:solidFill>
                <a:latin typeface="Times New Roman" pitchFamily="18" charset="0"/>
                <a:cs typeface="Times New Roman" pitchFamily="18" charset="0"/>
              </a:rPr>
              <a:t>January 2018</a:t>
            </a:r>
            <a:r>
              <a:rPr lang="en-US" sz="3200" b="1" dirty="0">
                <a:solidFill>
                  <a:srgbClr val="7030A0"/>
                </a:solidFill>
                <a:latin typeface="Times New Roman" pitchFamily="18" charset="0"/>
                <a:cs typeface="Times New Roman" pitchFamily="18" charset="0"/>
              </a:rPr>
              <a:t/>
            </a:r>
            <a:br>
              <a:rPr lang="en-US" sz="3200" b="1" dirty="0">
                <a:solidFill>
                  <a:srgbClr val="7030A0"/>
                </a:solidFill>
                <a:latin typeface="Times New Roman" pitchFamily="18" charset="0"/>
                <a:cs typeface="Times New Roman" pitchFamily="18" charset="0"/>
              </a:rPr>
            </a:br>
            <a:r>
              <a:rPr lang="en-GB" sz="3200" b="1" dirty="0">
                <a:solidFill>
                  <a:srgbClr val="7030A0"/>
                </a:solidFill>
                <a:latin typeface="Century Schoolbook" pitchFamily="18" charset="0"/>
              </a:rPr>
              <a:t>Submitting your manuscript</a:t>
            </a:r>
            <a:endParaRPr lang="en-US" sz="3200" dirty="0"/>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Автор ұсынылған материалдардың </a:t>
            </a:r>
            <a:r>
              <a:rPr lang="ru-RU" dirty="0" smtClean="0">
                <a:latin typeface="Times New Roman" panose="02020603050405020304" pitchFamily="18" charset="0"/>
                <a:cs typeface="Times New Roman" panose="02020603050405020304" pitchFamily="18" charset="0"/>
              </a:rPr>
              <a:t>ешқайсысында  плагиатқа жол бермеуі </a:t>
            </a:r>
            <a:r>
              <a:rPr lang="ru-RU" dirty="0">
                <a:latin typeface="Times New Roman" panose="02020603050405020304" pitchFamily="18" charset="0"/>
                <a:cs typeface="Times New Roman" panose="02020603050405020304" pitchFamily="18" charset="0"/>
              </a:rPr>
              <a:t>керек. </a:t>
            </a:r>
            <a:r>
              <a:rPr lang="ru-RU" dirty="0" smtClean="0">
                <a:latin typeface="Times New Roman" panose="02020603050405020304" pitchFamily="18" charset="0"/>
                <a:cs typeface="Times New Roman" panose="02020603050405020304" pitchFamily="18" charset="0"/>
              </a:rPr>
              <a:t>Плагиат байқалса, </a:t>
            </a:r>
            <a:r>
              <a:rPr lang="ru-RU" dirty="0">
                <a:latin typeface="Times New Roman" panose="02020603050405020304" pitchFamily="18" charset="0"/>
                <a:cs typeface="Times New Roman" panose="02020603050405020304" pitchFamily="18" charset="0"/>
              </a:rPr>
              <a:t>қолжазбадан дереу бас тартуға </a:t>
            </a:r>
            <a:r>
              <a:rPr lang="ru-RU" dirty="0" smtClean="0">
                <a:latin typeface="Times New Roman" panose="02020603050405020304" pitchFamily="18" charset="0"/>
                <a:cs typeface="Times New Roman" panose="02020603050405020304" pitchFamily="18" charset="0"/>
              </a:rPr>
              <a:t>тура келеді. </a:t>
            </a:r>
            <a:r>
              <a:rPr lang="ru-RU" dirty="0">
                <a:latin typeface="Times New Roman" panose="02020603050405020304" pitchFamily="18" charset="0"/>
                <a:cs typeface="Times New Roman" panose="02020603050405020304" pitchFamily="18" charset="0"/>
              </a:rPr>
              <a:t>Автордан басқа кез келген </a:t>
            </a:r>
            <a:r>
              <a:rPr lang="ru-RU" dirty="0" smtClean="0">
                <a:latin typeface="Times New Roman" panose="02020603050405020304" pitchFamily="18" charset="0"/>
                <a:cs typeface="Times New Roman" panose="02020603050405020304" pitchFamily="18" charset="0"/>
              </a:rPr>
              <a:t>авторға дұрыс  сілтеме келтірілуі </a:t>
            </a:r>
            <a:r>
              <a:rPr lang="ru-RU" dirty="0">
                <a:latin typeface="Times New Roman" panose="02020603050405020304" pitchFamily="18" charset="0"/>
                <a:cs typeface="Times New Roman" panose="02020603050405020304" pitchFamily="18" charset="0"/>
              </a:rPr>
              <a:t>керек. </a:t>
            </a:r>
          </a:p>
          <a:p>
            <a:pPr marL="0" indent="0">
              <a:buNone/>
            </a:pPr>
            <a:r>
              <a:rPr lang="ru-RU" dirty="0" smtClean="0">
                <a:latin typeface="Times New Roman" panose="02020603050405020304" pitchFamily="18" charset="0"/>
                <a:cs typeface="Times New Roman" panose="02020603050405020304" pitchFamily="18" charset="0"/>
              </a:rPr>
              <a:t>Егер автор </a:t>
            </a:r>
            <a:r>
              <a:rPr lang="ru-RU" dirty="0">
                <a:latin typeface="Times New Roman" panose="02020603050405020304" pitchFamily="18" charset="0"/>
                <a:cs typeface="Times New Roman" panose="02020603050405020304" pitchFamily="18" charset="0"/>
              </a:rPr>
              <a:t>бірдей </a:t>
            </a:r>
            <a:r>
              <a:rPr lang="ru-RU" dirty="0" smtClean="0">
                <a:latin typeface="Times New Roman" panose="02020603050405020304" pitchFamily="18" charset="0"/>
                <a:cs typeface="Times New Roman" panose="02020603050405020304" pitchFamily="18" charset="0"/>
              </a:rPr>
              <a:t>жұмысты </a:t>
            </a:r>
            <a:r>
              <a:rPr lang="ru-RU" dirty="0">
                <a:latin typeface="Times New Roman" panose="02020603050405020304" pitchFamily="18" charset="0"/>
                <a:cs typeface="Times New Roman" panose="02020603050405020304" pitchFamily="18" charset="0"/>
              </a:rPr>
              <a:t>немесе </a:t>
            </a:r>
            <a:r>
              <a:rPr lang="ru-RU" dirty="0" smtClean="0">
                <a:latin typeface="Times New Roman" panose="02020603050405020304" pitchFamily="18" charset="0"/>
                <a:cs typeface="Times New Roman" panose="02020603050405020304" pitchFamily="18" charset="0"/>
              </a:rPr>
              <a:t>біраз айтарлықтай </a:t>
            </a:r>
            <a:r>
              <a:rPr lang="ru-RU" dirty="0">
                <a:latin typeface="Times New Roman" panose="02020603050405020304" pitchFamily="18" charset="0"/>
                <a:cs typeface="Times New Roman" panose="02020603050405020304" pitchFamily="18" charset="0"/>
              </a:rPr>
              <a:t>ұқсас жұмысты бірнеше баспагерлерге ұсынса, ол бұл туралы </a:t>
            </a:r>
            <a:r>
              <a:rPr lang="ru-RU" dirty="0" smtClean="0">
                <a:latin typeface="Times New Roman" panose="02020603050405020304" pitchFamily="18" charset="0"/>
                <a:cs typeface="Times New Roman" panose="02020603050405020304" pitchFamily="18" charset="0"/>
              </a:rPr>
              <a:t>редакторға </a:t>
            </a:r>
            <a:r>
              <a:rPr lang="ru-RU" dirty="0">
                <a:latin typeface="Times New Roman" panose="02020603050405020304" pitchFamily="18" charset="0"/>
                <a:cs typeface="Times New Roman" panose="02020603050405020304" pitchFamily="18" charset="0"/>
              </a:rPr>
              <a:t>хабарлайды.</a:t>
            </a:r>
          </a:p>
          <a:p>
            <a:endParaRPr lang="en-US" dirty="0"/>
          </a:p>
        </p:txBody>
      </p:sp>
    </p:spTree>
    <p:extLst>
      <p:ext uri="{BB962C8B-B14F-4D97-AF65-F5344CB8AC3E}">
        <p14:creationId xmlns:p14="http://schemas.microsoft.com/office/powerpoint/2010/main" val="163429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1025237"/>
          </a:xfrm>
          <a:solidFill>
            <a:schemeClr val="accent5"/>
          </a:solidFill>
        </p:spPr>
        <p:txBody>
          <a:bodyPr>
            <a:noAutofit/>
          </a:bodyPr>
          <a:lstStyle/>
          <a:p>
            <a:pPr algn="ctr"/>
            <a:r>
              <a:rPr lang="ru-RU" sz="3600" b="1" dirty="0">
                <a:solidFill>
                  <a:srgbClr val="C00000"/>
                </a:solidFill>
                <a:latin typeface="Times New Roman" pitchFamily="18" charset="0"/>
                <a:cs typeface="Times New Roman" pitchFamily="18" charset="0"/>
              </a:rPr>
              <a:t>Кітаптың атауы және тарау </a:t>
            </a:r>
            <a:r>
              <a:rPr lang="ru-RU" sz="3600" b="1" dirty="0" smtClean="0">
                <a:solidFill>
                  <a:srgbClr val="C00000"/>
                </a:solidFill>
                <a:latin typeface="Times New Roman" pitchFamily="18" charset="0"/>
                <a:cs typeface="Times New Roman" pitchFamily="18" charset="0"/>
              </a:rPr>
              <a:t>атаулары</a:t>
            </a:r>
            <a:r>
              <a:rPr lang="en-US" sz="3600" b="1" dirty="0" smtClean="0">
                <a:solidFill>
                  <a:srgbClr val="C00000"/>
                </a:solidFill>
                <a:latin typeface="Times New Roman" pitchFamily="18" charset="0"/>
                <a:cs typeface="Times New Roman" pitchFamily="18" charset="0"/>
              </a:rPr>
              <a:t>/</a:t>
            </a:r>
            <a:r>
              <a:rPr lang="en-GB" sz="3600" b="1" dirty="0">
                <a:solidFill>
                  <a:srgbClr val="C00000"/>
                </a:solidFill>
                <a:latin typeface="Times New Roman" pitchFamily="18" charset="0"/>
                <a:cs typeface="Times New Roman" pitchFamily="18" charset="0"/>
              </a:rPr>
              <a:t> </a:t>
            </a:r>
            <a:r>
              <a:rPr lang="kk-KZ" sz="3600" b="1" dirty="0" smtClean="0">
                <a:solidFill>
                  <a:srgbClr val="C00000"/>
                </a:solidFill>
                <a:latin typeface="Times New Roman" pitchFamily="18" charset="0"/>
                <a:cs typeface="Times New Roman" pitchFamily="18" charset="0"/>
              </a:rPr>
              <a:t/>
            </a:r>
            <a:br>
              <a:rPr lang="kk-KZ" sz="3600" b="1" dirty="0" smtClean="0">
                <a:solidFill>
                  <a:srgbClr val="C00000"/>
                </a:solidFill>
                <a:latin typeface="Times New Roman" pitchFamily="18" charset="0"/>
                <a:cs typeface="Times New Roman" pitchFamily="18" charset="0"/>
              </a:rPr>
            </a:br>
            <a:r>
              <a:rPr lang="en-GB" sz="3600" b="1" dirty="0" smtClean="0">
                <a:solidFill>
                  <a:srgbClr val="7030A0"/>
                </a:solidFill>
                <a:latin typeface="Times New Roman" pitchFamily="18" charset="0"/>
                <a:cs typeface="Times New Roman" pitchFamily="18" charset="0"/>
              </a:rPr>
              <a:t>Parts </a:t>
            </a:r>
            <a:r>
              <a:rPr lang="en-GB" sz="3600" b="1" dirty="0">
                <a:solidFill>
                  <a:srgbClr val="7030A0"/>
                </a:solidFill>
                <a:latin typeface="Times New Roman" pitchFamily="18" charset="0"/>
                <a:cs typeface="Times New Roman" pitchFamily="18" charset="0"/>
              </a:rPr>
              <a:t>of the manuscript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47783" y="1219200"/>
            <a:ext cx="11776362" cy="5209309"/>
          </a:xfrm>
          <a:solidFill>
            <a:schemeClr val="accent5">
              <a:lumMod val="20000"/>
              <a:lumOff val="80000"/>
            </a:schemeClr>
          </a:solidFill>
        </p:spPr>
        <p:txBody>
          <a:bodyPr>
            <a:noAutofit/>
          </a:bodyPr>
          <a:lstStyle/>
          <a:p>
            <a:r>
              <a:rPr lang="ru-RU" sz="2000" dirty="0" smtClean="0">
                <a:latin typeface="Times New Roman" pitchFamily="18" charset="0"/>
                <a:ea typeface="Cambria" pitchFamily="18" charset="0"/>
                <a:cs typeface="Times New Roman" pitchFamily="18" charset="0"/>
              </a:rPr>
              <a:t>Сандық </a:t>
            </a:r>
            <a:r>
              <a:rPr lang="ru-RU" sz="2000" dirty="0">
                <a:latin typeface="Times New Roman" pitchFamily="18" charset="0"/>
                <a:ea typeface="Cambria" pitchFamily="18" charset="0"/>
                <a:cs typeface="Times New Roman" pitchFamily="18" charset="0"/>
              </a:rPr>
              <a:t>дәуірдегі автор ретінде Интернеттен тақырып іздейтін әлеуетті оқырмандарға ұнайтын кілт сөздер мен сөз тіркестерін қолданып, кітабыңыз бен тарау атауларыңызды мұқият таңдап алыңыз. Сипаттамалық және </a:t>
            </a:r>
            <a:r>
              <a:rPr lang="kk-KZ" sz="2000" dirty="0" smtClean="0">
                <a:latin typeface="Times New Roman" pitchFamily="18" charset="0"/>
                <a:ea typeface="Cambria" pitchFamily="18" charset="0"/>
                <a:cs typeface="Times New Roman" pitchFamily="18" charset="0"/>
              </a:rPr>
              <a:t>бұрын таныс</a:t>
            </a:r>
            <a:r>
              <a:rPr lang="ru-RU" sz="2000" dirty="0" smtClean="0">
                <a:latin typeface="Times New Roman" pitchFamily="18" charset="0"/>
                <a:ea typeface="Cambria" pitchFamily="18" charset="0"/>
                <a:cs typeface="Times New Roman" pitchFamily="18" charset="0"/>
              </a:rPr>
              <a:t> </a:t>
            </a:r>
            <a:r>
              <a:rPr lang="ru-RU" sz="2000" dirty="0">
                <a:latin typeface="Times New Roman" pitchFamily="18" charset="0"/>
                <a:ea typeface="Cambria" pitchFamily="18" charset="0"/>
                <a:cs typeface="Times New Roman" pitchFamily="18" charset="0"/>
              </a:rPr>
              <a:t>тақырыптардың орнына </a:t>
            </a:r>
            <a:r>
              <a:rPr lang="ru-RU" sz="2000" dirty="0" smtClean="0">
                <a:latin typeface="Times New Roman" pitchFamily="18" charset="0"/>
                <a:ea typeface="Cambria" pitchFamily="18" charset="0"/>
                <a:cs typeface="Times New Roman" pitchFamily="18" charset="0"/>
              </a:rPr>
              <a:t>оқырманды өзіне тартатын тың тақырып таңдаңыз.</a:t>
            </a:r>
            <a:endParaRPr lang="en-US" sz="2000" dirty="0" smtClean="0">
              <a:latin typeface="Times New Roman" pitchFamily="18" charset="0"/>
              <a:ea typeface="Cambria" pitchFamily="18" charset="0"/>
              <a:cs typeface="Times New Roman" pitchFamily="18" charset="0"/>
            </a:endParaRPr>
          </a:p>
          <a:p>
            <a:r>
              <a:rPr lang="ru-RU" sz="2000" dirty="0">
                <a:solidFill>
                  <a:srgbClr val="C00000"/>
                </a:solidFill>
                <a:latin typeface="Times New Roman" pitchFamily="18" charset="0"/>
                <a:ea typeface="Cambria" pitchFamily="18" charset="0"/>
                <a:cs typeface="Times New Roman" pitchFamily="18" charset="0"/>
              </a:rPr>
              <a:t>Тақырыпшалар</a:t>
            </a:r>
          </a:p>
          <a:p>
            <a:r>
              <a:rPr lang="ru-RU" sz="2000" dirty="0">
                <a:latin typeface="Times New Roman" pitchFamily="18" charset="0"/>
                <a:ea typeface="Cambria" pitchFamily="18" charset="0"/>
                <a:cs typeface="Times New Roman" pitchFamily="18" charset="0"/>
              </a:rPr>
              <a:t>Қарапайым </a:t>
            </a:r>
            <a:r>
              <a:rPr lang="ru-RU" sz="2000" dirty="0" smtClean="0">
                <a:latin typeface="Times New Roman" pitchFamily="18" charset="0"/>
                <a:ea typeface="Cambria" pitchFamily="18" charset="0"/>
                <a:cs typeface="Times New Roman" pitchFamily="18" charset="0"/>
              </a:rPr>
              <a:t>және/немесе </a:t>
            </a:r>
            <a:r>
              <a:rPr lang="ru-RU" sz="2000" dirty="0">
                <a:latin typeface="Times New Roman" pitchFamily="18" charset="0"/>
                <a:ea typeface="Cambria" pitchFamily="18" charset="0"/>
                <a:cs typeface="Times New Roman" pitchFamily="18" charset="0"/>
              </a:rPr>
              <a:t>курсив түріндегі тақырыпшалардың деңгейлерін саралап, </a:t>
            </a:r>
            <a:r>
              <a:rPr lang="ru-RU" sz="2000" dirty="0" smtClean="0">
                <a:latin typeface="Times New Roman" pitchFamily="18" charset="0"/>
                <a:ea typeface="Cambria" pitchFamily="18" charset="0"/>
                <a:cs typeface="Times New Roman" pitchFamily="18" charset="0"/>
              </a:rPr>
              <a:t>тақырыпшаларды </a:t>
            </a:r>
            <a:r>
              <a:rPr lang="ru-RU" sz="2000" dirty="0">
                <a:latin typeface="Times New Roman" pitchFamily="18" charset="0"/>
                <a:ea typeface="Cambria" pitchFamily="18" charset="0"/>
                <a:cs typeface="Times New Roman" pitchFamily="18" charset="0"/>
              </a:rPr>
              <a:t>нақты </a:t>
            </a:r>
            <a:r>
              <a:rPr lang="ru-RU" sz="2000" dirty="0" smtClean="0">
                <a:latin typeface="Times New Roman" pitchFamily="18" charset="0"/>
                <a:ea typeface="Cambria" pitchFamily="18" charset="0"/>
                <a:cs typeface="Times New Roman" pitchFamily="18" charset="0"/>
              </a:rPr>
              <a:t>иерархиямен орналастырыңыз</a:t>
            </a:r>
            <a:r>
              <a:rPr lang="ru-RU" sz="2000" dirty="0">
                <a:latin typeface="Times New Roman" pitchFamily="18" charset="0"/>
                <a:ea typeface="Cambria" pitchFamily="18" charset="0"/>
                <a:cs typeface="Times New Roman" pitchFamily="18" charset="0"/>
              </a:rPr>
              <a:t>. </a:t>
            </a:r>
            <a:r>
              <a:rPr lang="kk-KZ" sz="2000" dirty="0">
                <a:latin typeface="Times New Roman" pitchFamily="18" charset="0"/>
                <a:ea typeface="Cambria" pitchFamily="18" charset="0"/>
                <a:cs typeface="Times New Roman" pitchFamily="18" charset="0"/>
              </a:rPr>
              <a:t>Т</a:t>
            </a:r>
            <a:r>
              <a:rPr lang="ru-RU" sz="2000" dirty="0" smtClean="0">
                <a:latin typeface="Times New Roman" pitchFamily="18" charset="0"/>
                <a:ea typeface="Cambria" pitchFamily="18" charset="0"/>
                <a:cs typeface="Times New Roman" pitchFamily="18" charset="0"/>
              </a:rPr>
              <a:t>ақырыпшаларды нөмірлеме</a:t>
            </a:r>
            <a:r>
              <a:rPr lang="kk-KZ" sz="2000" dirty="0" smtClean="0">
                <a:latin typeface="Times New Roman" pitchFamily="18" charset="0"/>
                <a:ea typeface="Cambria" pitchFamily="18" charset="0"/>
                <a:cs typeface="Times New Roman" pitchFamily="18" charset="0"/>
              </a:rPr>
              <a:t>уіңізді сұраймыз</a:t>
            </a:r>
            <a:r>
              <a:rPr lang="ru-RU" sz="2000" dirty="0" smtClean="0">
                <a:latin typeface="Times New Roman" pitchFamily="18" charset="0"/>
                <a:ea typeface="Cambria" pitchFamily="18" charset="0"/>
                <a:cs typeface="Times New Roman" pitchFamily="18" charset="0"/>
              </a:rPr>
              <a:t>.</a:t>
            </a:r>
            <a:endParaRPr lang="ru-RU" sz="2000" dirty="0">
              <a:latin typeface="Times New Roman" pitchFamily="18" charset="0"/>
              <a:ea typeface="Cambria" pitchFamily="18" charset="0"/>
              <a:cs typeface="Times New Roman" pitchFamily="18" charset="0"/>
            </a:endParaRPr>
          </a:p>
          <a:p>
            <a:r>
              <a:rPr lang="ru-RU" sz="2000" dirty="0" smtClean="0">
                <a:solidFill>
                  <a:srgbClr val="C00000"/>
                </a:solidFill>
                <a:latin typeface="Times New Roman" pitchFamily="18" charset="0"/>
                <a:ea typeface="Cambria" pitchFamily="18" charset="0"/>
                <a:cs typeface="Times New Roman" pitchFamily="18" charset="0"/>
              </a:rPr>
              <a:t>Сілтемелер </a:t>
            </a:r>
            <a:r>
              <a:rPr lang="ru-RU" sz="2000" dirty="0">
                <a:solidFill>
                  <a:srgbClr val="C00000"/>
                </a:solidFill>
                <a:latin typeface="Times New Roman" pitchFamily="18" charset="0"/>
                <a:ea typeface="Cambria" pitchFamily="18" charset="0"/>
                <a:cs typeface="Times New Roman" pitchFamily="18" charset="0"/>
              </a:rPr>
              <a:t>немесе </a:t>
            </a:r>
            <a:r>
              <a:rPr lang="ru-RU" sz="2000" dirty="0" smtClean="0">
                <a:solidFill>
                  <a:srgbClr val="C00000"/>
                </a:solidFill>
                <a:latin typeface="Times New Roman" pitchFamily="18" charset="0"/>
                <a:ea typeface="Cambria" pitchFamily="18" charset="0"/>
                <a:cs typeface="Times New Roman" pitchFamily="18" charset="0"/>
              </a:rPr>
              <a:t>ескертпелер</a:t>
            </a:r>
            <a:r>
              <a:rPr lang="en-US" sz="2000" dirty="0" smtClean="0">
                <a:solidFill>
                  <a:srgbClr val="C00000"/>
                </a:solidFill>
                <a:latin typeface="Times New Roman" pitchFamily="18" charset="0"/>
                <a:ea typeface="Cambria" pitchFamily="18" charset="0"/>
                <a:cs typeface="Times New Roman" pitchFamily="18" charset="0"/>
              </a:rPr>
              <a:t>/</a:t>
            </a:r>
            <a:r>
              <a:rPr lang="en-GB" sz="2000" i="1" dirty="0" smtClean="0">
                <a:latin typeface="Times New Roman" pitchFamily="18" charset="0"/>
                <a:ea typeface="Cambria" pitchFamily="18" charset="0"/>
                <a:cs typeface="Times New Roman" pitchFamily="18" charset="0"/>
              </a:rPr>
              <a:t>Endnotes </a:t>
            </a:r>
            <a:r>
              <a:rPr lang="en-GB" sz="2000" i="1" dirty="0">
                <a:latin typeface="Times New Roman" pitchFamily="18" charset="0"/>
                <a:ea typeface="Cambria" pitchFamily="18" charset="0"/>
                <a:cs typeface="Times New Roman" pitchFamily="18" charset="0"/>
              </a:rPr>
              <a:t>or Footnotes</a:t>
            </a:r>
            <a:endParaRPr lang="en-US" sz="2000" dirty="0">
              <a:latin typeface="Times New Roman" pitchFamily="18" charset="0"/>
              <a:ea typeface="Cambria" pitchFamily="18" charset="0"/>
              <a:cs typeface="Times New Roman" pitchFamily="18" charset="0"/>
            </a:endParaRPr>
          </a:p>
          <a:p>
            <a:r>
              <a:rPr lang="ru-RU" sz="2000" dirty="0" smtClean="0">
                <a:latin typeface="Times New Roman" pitchFamily="18" charset="0"/>
                <a:ea typeface="Cambria" pitchFamily="18" charset="0"/>
                <a:cs typeface="Times New Roman" pitchFamily="18" charset="0"/>
              </a:rPr>
              <a:t>Сілтемелер</a:t>
            </a:r>
            <a:r>
              <a:rPr lang="kk-KZ" sz="2000" dirty="0" smtClean="0">
                <a:latin typeface="Times New Roman" pitchFamily="18" charset="0"/>
                <a:ea typeface="Cambria" pitchFamily="18" charset="0"/>
                <a:cs typeface="Times New Roman" pitchFamily="18" charset="0"/>
              </a:rPr>
              <a:t>ді қалай қою керектігін</a:t>
            </a:r>
            <a:r>
              <a:rPr lang="ru-RU" sz="2000" dirty="0" smtClean="0">
                <a:latin typeface="Times New Roman" pitchFamily="18" charset="0"/>
                <a:ea typeface="Cambria" pitchFamily="18" charset="0"/>
                <a:cs typeface="Times New Roman" pitchFamily="18" charset="0"/>
              </a:rPr>
              <a:t> редактордан </a:t>
            </a:r>
            <a:r>
              <a:rPr lang="ru-RU" sz="2000" dirty="0">
                <a:latin typeface="Times New Roman" pitchFamily="18" charset="0"/>
                <a:ea typeface="Cambria" pitchFamily="18" charset="0"/>
                <a:cs typeface="Times New Roman" pitchFamily="18" charset="0"/>
              </a:rPr>
              <a:t>біліңіз. </a:t>
            </a:r>
            <a:r>
              <a:rPr lang="ru-RU" sz="2000" dirty="0" smtClean="0">
                <a:latin typeface="Times New Roman" pitchFamily="18" charset="0"/>
                <a:ea typeface="Cambria" pitchFamily="18" charset="0"/>
                <a:cs typeface="Times New Roman" pitchFamily="18" charset="0"/>
              </a:rPr>
              <a:t>Түсіндірмені </a:t>
            </a:r>
            <a:r>
              <a:rPr lang="en-US" sz="2000" dirty="0" smtClean="0">
                <a:latin typeface="Times New Roman" pitchFamily="18" charset="0"/>
                <a:ea typeface="Cambria" pitchFamily="18" charset="0"/>
                <a:cs typeface="Times New Roman" pitchFamily="18" charset="0"/>
              </a:rPr>
              <a:t>word-</a:t>
            </a:r>
            <a:r>
              <a:rPr lang="kk-KZ" sz="2000" dirty="0" smtClean="0">
                <a:latin typeface="Times New Roman" pitchFamily="18" charset="0"/>
                <a:ea typeface="Cambria" pitchFamily="18" charset="0"/>
                <a:cs typeface="Times New Roman" pitchFamily="18" charset="0"/>
              </a:rPr>
              <a:t>пен</a:t>
            </a:r>
            <a:r>
              <a:rPr lang="ru-RU" sz="2000" dirty="0" smtClean="0">
                <a:latin typeface="Times New Roman" pitchFamily="18" charset="0"/>
                <a:ea typeface="Cambria" pitchFamily="18" charset="0"/>
                <a:cs typeface="Times New Roman" pitchFamily="18" charset="0"/>
              </a:rPr>
              <a:t> жазыңыз. </a:t>
            </a:r>
            <a:r>
              <a:rPr lang="ru-RU" sz="2000" dirty="0">
                <a:latin typeface="Times New Roman" pitchFamily="18" charset="0"/>
                <a:ea typeface="Cambria" pitchFamily="18" charset="0"/>
                <a:cs typeface="Times New Roman" pitchFamily="18" charset="0"/>
              </a:rPr>
              <a:t>Сандар </a:t>
            </a:r>
            <a:r>
              <a:rPr lang="ru-RU" sz="2000" dirty="0" smtClean="0">
                <a:latin typeface="Times New Roman" pitchFamily="18" charset="0"/>
                <a:ea typeface="Cambria" pitchFamily="18" charset="0"/>
                <a:cs typeface="Times New Roman" pitchFamily="18" charset="0"/>
              </a:rPr>
              <a:t>тыныс </a:t>
            </a:r>
            <a:r>
              <a:rPr lang="ru-RU" sz="2000" dirty="0">
                <a:latin typeface="Times New Roman" pitchFamily="18" charset="0"/>
                <a:ea typeface="Cambria" pitchFamily="18" charset="0"/>
                <a:cs typeface="Times New Roman" pitchFamily="18" charset="0"/>
              </a:rPr>
              <a:t>белгілерінен кейін келуі керек.</a:t>
            </a:r>
          </a:p>
          <a:p>
            <a:r>
              <a:rPr lang="ru-RU" sz="2000" dirty="0" smtClean="0">
                <a:solidFill>
                  <a:srgbClr val="C00000"/>
                </a:solidFill>
                <a:latin typeface="Times New Roman" pitchFamily="18" charset="0"/>
                <a:ea typeface="Cambria" pitchFamily="18" charset="0"/>
                <a:cs typeface="Times New Roman" pitchFamily="18" charset="0"/>
              </a:rPr>
              <a:t>Суреттер </a:t>
            </a:r>
            <a:r>
              <a:rPr lang="ru-RU" sz="2000" dirty="0">
                <a:solidFill>
                  <a:srgbClr val="C00000"/>
                </a:solidFill>
                <a:latin typeface="Times New Roman" pitchFamily="18" charset="0"/>
                <a:ea typeface="Cambria" pitchFamily="18" charset="0"/>
                <a:cs typeface="Times New Roman" pitchFamily="18" charset="0"/>
              </a:rPr>
              <a:t>мен кестелер</a:t>
            </a:r>
          </a:p>
          <a:p>
            <a:r>
              <a:rPr lang="ru-RU" sz="2000" dirty="0">
                <a:latin typeface="Times New Roman" pitchFamily="18" charset="0"/>
                <a:ea typeface="Cambria" pitchFamily="18" charset="0"/>
                <a:cs typeface="Times New Roman" pitchFamily="18" charset="0"/>
              </a:rPr>
              <a:t>Суреттер мен кестелер 11 см-ден </a:t>
            </a:r>
            <a:r>
              <a:rPr lang="ru-RU" sz="2000" dirty="0" smtClean="0">
                <a:latin typeface="Times New Roman" pitchFamily="18" charset="0"/>
                <a:ea typeface="Cambria" pitchFamily="18" charset="0"/>
                <a:cs typeface="Times New Roman" pitchFamily="18" charset="0"/>
              </a:rPr>
              <a:t>аспауы </a:t>
            </a:r>
            <a:r>
              <a:rPr lang="ru-RU" sz="2000" dirty="0">
                <a:latin typeface="Times New Roman" pitchFamily="18" charset="0"/>
                <a:ea typeface="Cambria" pitchFamily="18" charset="0"/>
                <a:cs typeface="Times New Roman" pitchFamily="18" charset="0"/>
              </a:rPr>
              <a:t>керек</a:t>
            </a:r>
            <a:r>
              <a:rPr lang="ru-RU" sz="2000" dirty="0" smtClean="0">
                <a:latin typeface="Times New Roman" pitchFamily="18" charset="0"/>
                <a:ea typeface="Cambria" pitchFamily="18" charset="0"/>
                <a:cs typeface="Times New Roman" pitchFamily="18" charset="0"/>
              </a:rPr>
              <a:t>.</a:t>
            </a:r>
            <a:endParaRPr lang="en-US" sz="2000" dirty="0" smtClean="0">
              <a:latin typeface="Times New Roman" pitchFamily="18" charset="0"/>
              <a:ea typeface="Cambria" pitchFamily="18" charset="0"/>
              <a:cs typeface="Times New Roman" pitchFamily="18" charset="0"/>
            </a:endParaRPr>
          </a:p>
          <a:p>
            <a:r>
              <a:rPr lang="ru-RU" sz="2000" dirty="0">
                <a:solidFill>
                  <a:srgbClr val="C00000"/>
                </a:solidFill>
                <a:latin typeface="Times New Roman" pitchFamily="18" charset="0"/>
                <a:ea typeface="Cambria" pitchFamily="18" charset="0"/>
                <a:cs typeface="Times New Roman" pitchFamily="18" charset="0"/>
              </a:rPr>
              <a:t>И</a:t>
            </a:r>
            <a:r>
              <a:rPr lang="ru-RU" sz="2000" dirty="0" smtClean="0">
                <a:solidFill>
                  <a:srgbClr val="C00000"/>
                </a:solidFill>
                <a:latin typeface="Times New Roman" pitchFamily="18" charset="0"/>
                <a:ea typeface="Cambria" pitchFamily="18" charset="0"/>
                <a:cs typeface="Times New Roman" pitchFamily="18" charset="0"/>
              </a:rPr>
              <a:t>ллюстрация</a:t>
            </a:r>
            <a:r>
              <a:rPr lang="kk-KZ" sz="2000" dirty="0" smtClean="0">
                <a:solidFill>
                  <a:srgbClr val="C00000"/>
                </a:solidFill>
                <a:latin typeface="Times New Roman" pitchFamily="18" charset="0"/>
                <a:ea typeface="Cambria" pitchFamily="18" charset="0"/>
                <a:cs typeface="Times New Roman" pitchFamily="18" charset="0"/>
              </a:rPr>
              <a:t>лар</a:t>
            </a:r>
            <a:endParaRPr lang="en-US" sz="2000" dirty="0" smtClean="0">
              <a:solidFill>
                <a:srgbClr val="C00000"/>
              </a:solidFill>
              <a:latin typeface="Times New Roman" pitchFamily="18" charset="0"/>
              <a:ea typeface="Cambria" pitchFamily="18" charset="0"/>
              <a:cs typeface="Times New Roman" pitchFamily="18" charset="0"/>
            </a:endParaRPr>
          </a:p>
          <a:p>
            <a:r>
              <a:rPr lang="ru-RU" sz="2000" dirty="0">
                <a:latin typeface="Times New Roman" pitchFamily="18" charset="0"/>
                <a:ea typeface="Cambria" pitchFamily="18" charset="0"/>
                <a:cs typeface="Times New Roman" pitchFamily="18" charset="0"/>
              </a:rPr>
              <a:t>Әрбір иллюстрация файлы (</a:t>
            </a:r>
            <a:r>
              <a:rPr lang="en-US" sz="2000" dirty="0">
                <a:latin typeface="Times New Roman" pitchFamily="18" charset="0"/>
                <a:ea typeface="Cambria" pitchFamily="18" charset="0"/>
                <a:cs typeface="Times New Roman" pitchFamily="18" charset="0"/>
              </a:rPr>
              <a:t>JPG, TIFF </a:t>
            </a:r>
            <a:r>
              <a:rPr lang="ru-RU" sz="2000" dirty="0">
                <a:latin typeface="Times New Roman" pitchFamily="18" charset="0"/>
                <a:ea typeface="Cambria" pitchFamily="18" charset="0"/>
                <a:cs typeface="Times New Roman" pitchFamily="18" charset="0"/>
              </a:rPr>
              <a:t>немесе </a:t>
            </a:r>
            <a:r>
              <a:rPr lang="en-US" sz="2000" dirty="0">
                <a:latin typeface="Times New Roman" pitchFamily="18" charset="0"/>
                <a:ea typeface="Cambria" pitchFamily="18" charset="0"/>
                <a:cs typeface="Times New Roman" pitchFamily="18" charset="0"/>
              </a:rPr>
              <a:t>Excel) </a:t>
            </a:r>
            <a:r>
              <a:rPr lang="ru-RU" sz="2000" dirty="0">
                <a:latin typeface="Times New Roman" pitchFamily="18" charset="0"/>
                <a:ea typeface="Cambria" pitchFamily="18" charset="0"/>
                <a:cs typeface="Times New Roman" pitchFamily="18" charset="0"/>
              </a:rPr>
              <a:t>нақты белгіленіп, </a:t>
            </a:r>
            <a:r>
              <a:rPr lang="ru-RU" sz="2000" dirty="0" smtClean="0">
                <a:latin typeface="Times New Roman" pitchFamily="18" charset="0"/>
                <a:ea typeface="Cambria" pitchFamily="18" charset="0"/>
                <a:cs typeface="Times New Roman" pitchFamily="18" charset="0"/>
              </a:rPr>
              <a:t>суреттер </a:t>
            </a:r>
            <a:r>
              <a:rPr lang="ru-RU" sz="2000" dirty="0">
                <a:latin typeface="Times New Roman" pitchFamily="18" charset="0"/>
                <a:ea typeface="Cambria" pitchFamily="18" charset="0"/>
                <a:cs typeface="Times New Roman" pitchFamily="18" charset="0"/>
              </a:rPr>
              <a:t>тізіміне сәйкес келуі керек (мысалы, </a:t>
            </a:r>
            <a:r>
              <a:rPr lang="ru-RU" sz="2000" dirty="0" smtClean="0">
                <a:latin typeface="Times New Roman" pitchFamily="18" charset="0"/>
                <a:ea typeface="Cambria" pitchFamily="18" charset="0"/>
                <a:cs typeface="Times New Roman" pitchFamily="18" charset="0"/>
              </a:rPr>
              <a:t>1-сурет</a:t>
            </a:r>
            <a:r>
              <a:rPr lang="en-US" sz="2000" dirty="0" smtClean="0">
                <a:latin typeface="Times New Roman" pitchFamily="18" charset="0"/>
                <a:ea typeface="Cambria" pitchFamily="18" charset="0"/>
                <a:cs typeface="Times New Roman" pitchFamily="18" charset="0"/>
              </a:rPr>
              <a:t>/</a:t>
            </a:r>
            <a:r>
              <a:rPr lang="en-GB" sz="2000" dirty="0" smtClean="0"/>
              <a:t>e.g</a:t>
            </a:r>
            <a:r>
              <a:rPr lang="en-GB" sz="2000" dirty="0"/>
              <a:t>. Figure 1).</a:t>
            </a:r>
            <a:endParaRPr lang="en-US" sz="2000" dirty="0"/>
          </a:p>
          <a:p>
            <a:endParaRPr lang="en-US" sz="2000" dirty="0">
              <a:latin typeface="Times New Roman" pitchFamily="18" charset="0"/>
              <a:ea typeface="Cambria" pitchFamily="18" charset="0"/>
              <a:cs typeface="Times New Roman" pitchFamily="18" charset="0"/>
            </a:endParaRPr>
          </a:p>
        </p:txBody>
      </p:sp>
    </p:spTree>
    <p:extLst>
      <p:ext uri="{BB962C8B-B14F-4D97-AF65-F5344CB8AC3E}">
        <p14:creationId xmlns:p14="http://schemas.microsoft.com/office/powerpoint/2010/main" val="105114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319" y="281355"/>
            <a:ext cx="3932237" cy="1600200"/>
          </a:xfrm>
          <a:solidFill>
            <a:schemeClr val="accent6">
              <a:lumMod val="20000"/>
              <a:lumOff val="80000"/>
            </a:schemeClr>
          </a:solidFill>
        </p:spPr>
        <p:txBody>
          <a:bodyPr anchor="ctr"/>
          <a:lstStyle/>
          <a:p>
            <a:pPr algn="ctr"/>
            <a:r>
              <a:rPr lang="ru-RU" i="1" dirty="0">
                <a:latin typeface="Cambria Math" pitchFamily="18" charset="0"/>
                <a:ea typeface="Cambria Math" pitchFamily="18" charset="0"/>
              </a:rPr>
              <a:t>Білім ауысады,</a:t>
            </a:r>
            <a:br>
              <a:rPr lang="ru-RU" i="1" dirty="0">
                <a:latin typeface="Cambria Math" pitchFamily="18" charset="0"/>
                <a:ea typeface="Cambria Math" pitchFamily="18" charset="0"/>
              </a:rPr>
            </a:br>
            <a:r>
              <a:rPr lang="ru-RU" i="1" dirty="0">
                <a:latin typeface="Cambria Math" pitchFamily="18" charset="0"/>
                <a:ea typeface="Cambria Math" pitchFamily="18" charset="0"/>
              </a:rPr>
              <a:t>Ырыс жұғысады</a:t>
            </a:r>
            <a:r>
              <a:rPr lang="ru-RU" dirty="0">
                <a:latin typeface="Cambria Math" pitchFamily="18" charset="0"/>
                <a:ea typeface="Cambria Math" pitchFamily="18" charset="0"/>
              </a:rPr>
              <a:t>.</a:t>
            </a:r>
            <a:endParaRPr lang="en-US" dirty="0">
              <a:latin typeface="Cambria Math" pitchFamily="18" charset="0"/>
              <a:ea typeface="Cambria Math" pitchFamily="18" charset="0"/>
            </a:endParaRPr>
          </a:p>
        </p:txBody>
      </p:sp>
      <p:sp>
        <p:nvSpPr>
          <p:cNvPr id="4" name="Text Placeholder 3"/>
          <p:cNvSpPr>
            <a:spLocks noGrp="1"/>
          </p:cNvSpPr>
          <p:nvPr>
            <p:ph type="body" sz="half" idx="2"/>
          </p:nvPr>
        </p:nvSpPr>
        <p:spPr>
          <a:xfrm>
            <a:off x="501162" y="2057400"/>
            <a:ext cx="10427676" cy="3094892"/>
          </a:xfrm>
          <a:solidFill>
            <a:schemeClr val="accent6"/>
          </a:solidFill>
        </p:spPr>
        <p:txBody>
          <a:bodyPr anchor="ctr">
            <a:normAutofit/>
          </a:bodyPr>
          <a:lstStyle/>
          <a:p>
            <a:pPr algn="ctr"/>
            <a:r>
              <a:rPr lang="kk-KZ" sz="4000" b="1" dirty="0" smtClean="0">
                <a:latin typeface="Times New Roman" pitchFamily="18" charset="0"/>
                <a:cs typeface="Times New Roman" pitchFamily="18" charset="0"/>
              </a:rPr>
              <a:t>ҚОЛЖАЗБАНЫҢ  ҚҰРЫЛЫМЫ </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095972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831339" cy="1214582"/>
          </a:xfrm>
          <a:solidFill>
            <a:schemeClr val="accent6">
              <a:lumMod val="60000"/>
              <a:lumOff val="40000"/>
            </a:schemeClr>
          </a:solidFill>
        </p:spPr>
        <p:txBody>
          <a:bodyPr anchor="ctr"/>
          <a:lstStyle/>
          <a:p>
            <a:r>
              <a:rPr lang="kk-KZ" b="1" dirty="0" smtClean="0">
                <a:solidFill>
                  <a:srgbClr val="C00000"/>
                </a:solidFill>
                <a:latin typeface="Times New Roman" pitchFamily="18" charset="0"/>
                <a:cs typeface="Times New Roman" pitchFamily="18" charset="0"/>
              </a:rPr>
              <a:t>1. Аңдатпа</a:t>
            </a:r>
            <a:r>
              <a:rPr lang="en-US" b="1" dirty="0" smtClean="0">
                <a:solidFill>
                  <a:srgbClr val="7030A0"/>
                </a:solidFill>
                <a:latin typeface="Times New Roman" pitchFamily="18" charset="0"/>
                <a:cs typeface="Times New Roman" pitchFamily="18" charset="0"/>
              </a:rPr>
              <a:t>/Abstract </a:t>
            </a:r>
            <a:endParaRPr lang="en-US" b="1" dirty="0">
              <a:solidFill>
                <a:srgbClr val="7030A0"/>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1246189" y="1911926"/>
            <a:ext cx="4000066" cy="3929351"/>
          </a:xfrm>
          <a:solidFill>
            <a:schemeClr val="accent6">
              <a:lumMod val="40000"/>
              <a:lumOff val="60000"/>
            </a:schemeClr>
          </a:solidFill>
        </p:spPr>
        <p:txBody>
          <a:bodyPr>
            <a:normAutofit/>
          </a:bodyPr>
          <a:lstStyle/>
          <a:p>
            <a:pPr algn="ctr"/>
            <a:r>
              <a:rPr lang="kk-KZ" sz="2000" b="1" dirty="0" smtClean="0">
                <a:latin typeface="Times New Roman" pitchFamily="18" charset="0"/>
                <a:cs typeface="Times New Roman" pitchFamily="18" charset="0"/>
              </a:rPr>
              <a:t>Аңдатпа</a:t>
            </a:r>
            <a:r>
              <a:rPr lang="kk-KZ" sz="2000" dirty="0">
                <a:latin typeface="Times New Roman" pitchFamily="18" charset="0"/>
                <a:cs typeface="Times New Roman" pitchFamily="18" charset="0"/>
              </a:rPr>
              <a:t> (</a:t>
            </a:r>
            <a:r>
              <a:rPr lang="kk-KZ" sz="2000" i="1" dirty="0">
                <a:latin typeface="Times New Roman" pitchFamily="18" charset="0"/>
                <a:cs typeface="Times New Roman" pitchFamily="18" charset="0"/>
              </a:rPr>
              <a:t>лат.annotatіo – ескерту, аңдату</a:t>
            </a:r>
            <a:r>
              <a:rPr lang="kk-KZ" sz="2000" dirty="0">
                <a:latin typeface="Times New Roman" pitchFamily="18" charset="0"/>
                <a:cs typeface="Times New Roman" pitchFamily="18" charset="0"/>
              </a:rPr>
              <a:t>) – таңдалған тақырыптың мәні мен жаңашылдығы туралы оқырманға </a:t>
            </a:r>
            <a:r>
              <a:rPr lang="kk-KZ" sz="2000" dirty="0" smtClean="0">
                <a:latin typeface="Times New Roman" pitchFamily="18" charset="0"/>
                <a:cs typeface="Times New Roman" pitchFamily="18" charset="0"/>
              </a:rPr>
              <a:t>қысқаша </a:t>
            </a:r>
            <a:r>
              <a:rPr lang="kk-KZ" sz="2000" dirty="0">
                <a:latin typeface="Times New Roman" pitchFamily="18" charset="0"/>
                <a:cs typeface="Times New Roman" pitchFamily="18" charset="0"/>
              </a:rPr>
              <a:t>баяндау арқылы оқырманның назарын аудару, оның қызығушылығын </a:t>
            </a:r>
            <a:r>
              <a:rPr lang="kk-KZ" sz="2000" dirty="0" smtClean="0">
                <a:latin typeface="Times New Roman" pitchFamily="18" charset="0"/>
                <a:cs typeface="Times New Roman" pitchFamily="18" charset="0"/>
              </a:rPr>
              <a:t>ояту, жалпы ғылыми </a:t>
            </a:r>
            <a:r>
              <a:rPr lang="kk-KZ" sz="2000" dirty="0">
                <a:latin typeface="Times New Roman" pitchFamily="18" charset="0"/>
                <a:cs typeface="Times New Roman" pitchFamily="18" charset="0"/>
              </a:rPr>
              <a:t>жұмыс туралы мәлімет беру</a:t>
            </a:r>
          </a:p>
          <a:p>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436" y="727074"/>
            <a:ext cx="5033818" cy="48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72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34109"/>
            <a:ext cx="5157787" cy="812800"/>
          </a:xfrm>
          <a:solidFill>
            <a:schemeClr val="accent6">
              <a:lumMod val="60000"/>
              <a:lumOff val="40000"/>
            </a:schemeClr>
          </a:solidFill>
        </p:spPr>
        <p:txBody>
          <a:bodyPr anchor="t"/>
          <a:lstStyle/>
          <a:p>
            <a:r>
              <a:rPr lang="ru-RU" dirty="0">
                <a:latin typeface="Times New Roman" pitchFamily="18" charset="0"/>
                <a:cs typeface="Times New Roman" pitchFamily="18" charset="0"/>
              </a:rPr>
              <a:t>2</a:t>
            </a:r>
            <a:r>
              <a:rPr lang="ru-RU" dirty="0">
                <a:solidFill>
                  <a:srgbClr val="C00000"/>
                </a:solidFill>
                <a:latin typeface="Times New Roman" pitchFamily="18" charset="0"/>
                <a:cs typeface="Times New Roman" pitchFamily="18" charset="0"/>
              </a:rPr>
              <a:t>. </a:t>
            </a:r>
            <a:r>
              <a:rPr lang="kk-KZ" dirty="0">
                <a:solidFill>
                  <a:srgbClr val="C00000"/>
                </a:solidFill>
                <a:latin typeface="Times New Roman" pitchFamily="18" charset="0"/>
                <a:cs typeface="Times New Roman" pitchFamily="18" charset="0"/>
              </a:rPr>
              <a:t>Кіріспе </a:t>
            </a:r>
            <a:r>
              <a:rPr lang="ru-RU" dirty="0">
                <a:solidFill>
                  <a:srgbClr val="C00000"/>
                </a:solidFill>
                <a:latin typeface="Times New Roman" pitchFamily="18" charset="0"/>
                <a:cs typeface="Times New Roman" pitchFamily="18" charset="0"/>
              </a:rPr>
              <a:t>– зерттеуд</a:t>
            </a:r>
            <a:r>
              <a:rPr lang="kk-KZ" dirty="0">
                <a:solidFill>
                  <a:srgbClr val="C00000"/>
                </a:solidFill>
                <a:latin typeface="Times New Roman" pitchFamily="18" charset="0"/>
                <a:cs typeface="Times New Roman" pitchFamily="18" charset="0"/>
              </a:rPr>
              <a:t>ің </a:t>
            </a:r>
            <a:r>
              <a:rPr lang="kk-KZ" dirty="0" smtClean="0">
                <a:solidFill>
                  <a:srgbClr val="C00000"/>
                </a:solidFill>
                <a:latin typeface="Times New Roman" pitchFamily="18" charset="0"/>
                <a:cs typeface="Times New Roman" pitchFamily="18" charset="0"/>
              </a:rPr>
              <a:t>негіздемесі</a:t>
            </a:r>
            <a:r>
              <a:rPr lang="en-US" dirty="0" smtClean="0">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Introduction</a:t>
            </a:r>
            <a:r>
              <a:rPr lang="kk-KZ" dirty="0" smtClean="0">
                <a:solidFill>
                  <a:srgbClr val="7030A0"/>
                </a:solidFill>
                <a:latin typeface="Times New Roman" pitchFamily="18" charset="0"/>
                <a:cs typeface="Times New Roman" pitchFamily="18" charset="0"/>
              </a:rPr>
              <a:t> </a:t>
            </a:r>
            <a:endParaRPr lang="en-US" dirty="0">
              <a:solidFill>
                <a:srgbClr val="7030A0"/>
              </a:solidFill>
            </a:endParaRPr>
          </a:p>
        </p:txBody>
      </p:sp>
      <p:sp>
        <p:nvSpPr>
          <p:cNvPr id="4" name="Content Placeholder 3"/>
          <p:cNvSpPr>
            <a:spLocks noGrp="1"/>
          </p:cNvSpPr>
          <p:nvPr>
            <p:ph sz="half" idx="2"/>
          </p:nvPr>
        </p:nvSpPr>
        <p:spPr>
          <a:xfrm>
            <a:off x="839789" y="1477818"/>
            <a:ext cx="5099194" cy="4711845"/>
          </a:xfrm>
          <a:solidFill>
            <a:schemeClr val="accent6">
              <a:lumMod val="20000"/>
              <a:lumOff val="80000"/>
            </a:schemeClr>
          </a:solidFill>
        </p:spPr>
        <p:txBody>
          <a:bodyPr>
            <a:normAutofit fontScale="70000" lnSpcReduction="20000"/>
          </a:bodyPr>
          <a:lstStyle/>
          <a:p>
            <a:pPr marL="0" indent="0">
              <a:buNone/>
            </a:pPr>
            <a:r>
              <a:rPr lang="ru-RU" dirty="0">
                <a:latin typeface="Times New Roman" pitchFamily="18" charset="0"/>
                <a:cs typeface="Times New Roman" pitchFamily="18" charset="0"/>
              </a:rPr>
              <a:t>1. Зерттеу саласына оқырманға бағыт беру үшін жалпы тақырыпқа шолу жасаудан бастаңыз.</a:t>
            </a:r>
          </a:p>
          <a:p>
            <a:pPr marL="0" indent="0">
              <a:buNone/>
            </a:pPr>
            <a:r>
              <a:rPr lang="ru-RU" dirty="0">
                <a:latin typeface="Times New Roman" pitchFamily="18" charset="0"/>
                <a:cs typeface="Times New Roman" pitchFamily="18" charset="0"/>
              </a:rPr>
              <a:t>2. Туындаған мәселені неғұрлым кең мазмұнда сипаттаңыз. Осы зерттеу арқылы мәселені қалай шешуге болатындығын түсіндіріңіз.</a:t>
            </a:r>
          </a:p>
          <a:p>
            <a:pPr marL="0" indent="0">
              <a:buNone/>
            </a:pPr>
            <a:r>
              <a:rPr lang="ru-RU" dirty="0">
                <a:latin typeface="Times New Roman" pitchFamily="18" charset="0"/>
                <a:cs typeface="Times New Roman" pitchFamily="18" charset="0"/>
              </a:rPr>
              <a:t>3. Ал</a:t>
            </a:r>
            <a:r>
              <a:rPr lang="kk-KZ" dirty="0">
                <a:latin typeface="Times New Roman" pitchFamily="18" charset="0"/>
                <a:cs typeface="Times New Roman" pitchFamily="18" charset="0"/>
              </a:rPr>
              <a:t>ған </a:t>
            </a:r>
            <a:r>
              <a:rPr lang="ru-RU" dirty="0">
                <a:latin typeface="Times New Roman" pitchFamily="18" charset="0"/>
                <a:cs typeface="Times New Roman" pitchFamily="18" charset="0"/>
              </a:rPr>
              <a:t>тақырыбыңыздың өзектілігін сипаттаңыз.</a:t>
            </a:r>
          </a:p>
          <a:p>
            <a:pPr marL="0" indent="0">
              <a:buNone/>
            </a:pPr>
            <a:r>
              <a:rPr lang="ru-RU" dirty="0">
                <a:latin typeface="Times New Roman" pitchFamily="18" charset="0"/>
                <a:cs typeface="Times New Roman" pitchFamily="18" charset="0"/>
              </a:rPr>
              <a:t>4. Оқырманды сіз ашатын мәселенің жаңа тұжырымдамасына жетелеңіз. </a:t>
            </a:r>
          </a:p>
          <a:p>
            <a:pPr marL="0" indent="0">
              <a:buNone/>
            </a:pPr>
            <a:r>
              <a:rPr lang="ru-RU" dirty="0">
                <a:latin typeface="Times New Roman" pitchFamily="18" charset="0"/>
                <a:cs typeface="Times New Roman" pitchFamily="18" charset="0"/>
              </a:rPr>
              <a:t>5. Осы тақырып бойынша қандай зерттеулер жүргізілгенін және бұл тақырыптың практикалық және эмпирикалық тұрғыдан, теориялық тұрғыдан да маңызды екенін қысқаша түсіндіріңіз.</a:t>
            </a:r>
          </a:p>
          <a:p>
            <a:pPr marL="0" indent="0">
              <a:buNone/>
            </a:pPr>
            <a:r>
              <a:rPr lang="ru-RU" dirty="0" smtClean="0">
                <a:latin typeface="Times New Roman" pitchFamily="18" charset="0"/>
                <a:cs typeface="Times New Roman" pitchFamily="18" charset="0"/>
              </a:rPr>
              <a:t>6. </a:t>
            </a:r>
            <a:r>
              <a:rPr lang="ru-RU" dirty="0">
                <a:latin typeface="Times New Roman" pitchFamily="18" charset="0"/>
                <a:cs typeface="Times New Roman" pitchFamily="18" charset="0"/>
              </a:rPr>
              <a:t>Осы бөлімге шамамен 2-4 бетті арнаңыз.</a:t>
            </a:r>
            <a:endParaRPr lang="en-US" dirty="0">
              <a:latin typeface="Times New Roman" pitchFamily="18" charset="0"/>
              <a:cs typeface="Times New Roman" pitchFamily="18" charset="0"/>
            </a:endParaRPr>
          </a:p>
          <a:p>
            <a:pPr marL="0" indent="0">
              <a:buNone/>
            </a:pPr>
            <a:endParaRPr lang="en-US" dirty="0"/>
          </a:p>
        </p:txBody>
      </p:sp>
      <p:sp>
        <p:nvSpPr>
          <p:cNvPr id="5" name="Text Placeholder 4"/>
          <p:cNvSpPr>
            <a:spLocks noGrp="1"/>
          </p:cNvSpPr>
          <p:nvPr>
            <p:ph type="body" sz="quarter" idx="3"/>
          </p:nvPr>
        </p:nvSpPr>
        <p:spPr>
          <a:xfrm>
            <a:off x="6172200" y="406400"/>
            <a:ext cx="5183188" cy="849745"/>
          </a:xfrm>
          <a:solidFill>
            <a:schemeClr val="accent6">
              <a:lumMod val="60000"/>
              <a:lumOff val="40000"/>
            </a:schemeClr>
          </a:solidFill>
        </p:spPr>
        <p:txBody>
          <a:bodyPr anchor="t"/>
          <a:lstStyle/>
          <a:p>
            <a:pPr algn="ctr"/>
            <a:r>
              <a:rPr lang="ru-RU" dirty="0" smtClean="0">
                <a:latin typeface="Times New Roman" pitchFamily="18" charset="0"/>
                <a:cs typeface="Times New Roman" pitchFamily="18" charset="0"/>
              </a:rPr>
              <a:t>3</a:t>
            </a:r>
            <a:r>
              <a:rPr lang="ru-RU"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Әдеб</a:t>
            </a:r>
            <a:r>
              <a:rPr lang="kk-KZ" dirty="0">
                <a:solidFill>
                  <a:srgbClr val="C00000"/>
                </a:solidFill>
                <a:latin typeface="Times New Roman" pitchFamily="18" charset="0"/>
                <a:cs typeface="Times New Roman" pitchFamily="18" charset="0"/>
              </a:rPr>
              <a:t>иетке</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шолу</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smtClean="0">
                <a:solidFill>
                  <a:srgbClr val="7030A0"/>
                </a:solidFill>
                <a:latin typeface="Times New Roman" pitchFamily="18" charset="0"/>
                <a:cs typeface="Times New Roman" pitchFamily="18" charset="0"/>
              </a:rPr>
              <a:t>Literature review</a:t>
            </a:r>
            <a:endParaRPr lang="en-US" dirty="0">
              <a:solidFill>
                <a:srgbClr val="7030A0"/>
              </a:solidFill>
            </a:endParaRPr>
          </a:p>
          <a:p>
            <a:endParaRPr lang="en-US" dirty="0"/>
          </a:p>
        </p:txBody>
      </p:sp>
      <p:sp>
        <p:nvSpPr>
          <p:cNvPr id="6" name="Content Placeholder 5"/>
          <p:cNvSpPr>
            <a:spLocks noGrp="1"/>
          </p:cNvSpPr>
          <p:nvPr>
            <p:ph sz="quarter" idx="4"/>
          </p:nvPr>
        </p:nvSpPr>
        <p:spPr>
          <a:xfrm>
            <a:off x="6172200" y="1422400"/>
            <a:ext cx="5183188" cy="4767263"/>
          </a:xfrm>
          <a:solidFill>
            <a:schemeClr val="accent6">
              <a:lumMod val="20000"/>
              <a:lumOff val="80000"/>
            </a:schemeClr>
          </a:solidFill>
        </p:spPr>
        <p:txBody>
          <a:bodyPr/>
          <a:lstStyle/>
          <a:p>
            <a:pPr marL="0" indent="0">
              <a:buNone/>
            </a:pP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ұсынатын ғылыми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тақыры</a:t>
            </a:r>
            <a:r>
              <a:rPr lang="kk-KZ" dirty="0">
                <a:latin typeface="Times New Roman" pitchFamily="18" charset="0"/>
                <a:cs typeface="Times New Roman" pitchFamily="18" charset="0"/>
              </a:rPr>
              <a:t>пқ</a:t>
            </a:r>
            <a:r>
              <a:rPr lang="en-US" dirty="0">
                <a:latin typeface="Times New Roman" pitchFamily="18" charset="0"/>
                <a:cs typeface="Times New Roman" pitchFamily="18" charset="0"/>
              </a:rPr>
              <a:t>а </a:t>
            </a:r>
            <a:r>
              <a:rPr lang="en-US" dirty="0" err="1">
                <a:latin typeface="Times New Roman" pitchFamily="18" charset="0"/>
                <a:cs typeface="Times New Roman" pitchFamily="18" charset="0"/>
              </a:rPr>
              <a:t>қатысты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жарияланған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әдебиеттерге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объективті</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салыстырмалы, </a:t>
            </a:r>
            <a:r>
              <a:rPr lang="en-US" dirty="0" err="1">
                <a:latin typeface="Times New Roman" pitchFamily="18" charset="0"/>
                <a:cs typeface="Times New Roman" pitchFamily="18" charset="0"/>
              </a:rPr>
              <a:t>сыни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мазмұнда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шолу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жасау</a:t>
            </a:r>
            <a:r>
              <a:rPr lang="kk-KZ" dirty="0">
                <a:latin typeface="Times New Roman" pitchFamily="18" charset="0"/>
                <a:cs typeface="Times New Roman" pitchFamily="18" charset="0"/>
              </a:rPr>
              <a:t>, осы тақырыптың олқы ашылмаған тұсын табу </a:t>
            </a:r>
          </a:p>
          <a:p>
            <a:pPr marL="0" indent="0">
              <a:buNone/>
            </a:pPr>
            <a:endParaRPr lang="en-US" dirty="0"/>
          </a:p>
        </p:txBody>
      </p:sp>
    </p:spTree>
    <p:extLst>
      <p:ext uri="{BB962C8B-B14F-4D97-AF65-F5344CB8AC3E}">
        <p14:creationId xmlns:p14="http://schemas.microsoft.com/office/powerpoint/2010/main" val="95105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rmAutofit/>
          </a:bodyPr>
          <a:lstStyle/>
          <a:p>
            <a:pPr algn="ctr"/>
            <a:r>
              <a:rPr lang="ru-RU" sz="3600" b="1" dirty="0">
                <a:latin typeface="Times New Roman" pitchFamily="18" charset="0"/>
                <a:cs typeface="Times New Roman" pitchFamily="18" charset="0"/>
              </a:rPr>
              <a:t>Мақал – тәжірибеден шыққан ақиқат түрінде айтылатын </a:t>
            </a:r>
            <a:r>
              <a:rPr lang="ru-RU" sz="3600" b="1" dirty="0" smtClean="0">
                <a:latin typeface="Times New Roman" pitchFamily="18" charset="0"/>
                <a:cs typeface="Times New Roman" pitchFamily="18" charset="0"/>
              </a:rPr>
              <a:t>сөз </a:t>
            </a:r>
            <a:r>
              <a:rPr lang="ru-RU" sz="3600" b="1" dirty="0">
                <a:latin typeface="Times New Roman" pitchFamily="18" charset="0"/>
                <a:cs typeface="Times New Roman" pitchFamily="18" charset="0"/>
              </a:rPr>
              <a:t>(А. Байтұрсынұлы)</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solidFill>
            <a:schemeClr val="accent5">
              <a:lumMod val="20000"/>
              <a:lumOff val="80000"/>
            </a:schemeClr>
          </a:solidFill>
        </p:spPr>
        <p:txBody>
          <a:bodyPr/>
          <a:lstStyle/>
          <a:p>
            <a:pPr marL="0" indent="0">
              <a:buNone/>
            </a:pPr>
            <a:r>
              <a:rPr lang="kk-KZ" dirty="0">
                <a:latin typeface="Times New Roman" pitchFamily="18" charset="0"/>
                <a:cs typeface="Times New Roman" pitchFamily="18" charset="0"/>
              </a:rPr>
              <a:t>1. Жинақ жарияланатын Peter Lange Publishing баспасының халықаралық фольклористика сериясы (АҚШ) туралы ақпарат (Erik Aasland)</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2. Peter Lange Publishing баспасының талаптары туралы мәлімет (Erik Aasland)</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3. Халықаралық басылымға ұсынылатын мақаланың құрылымы (Г.Ә.Омарбекова)</a:t>
            </a:r>
            <a:endParaRPr lang="en-US" dirty="0">
              <a:latin typeface="Times New Roman" pitchFamily="18" charset="0"/>
              <a:cs typeface="Times New Roman" pitchFamily="18" charset="0"/>
            </a:endParaRPr>
          </a:p>
          <a:p>
            <a:pPr marL="0" indent="0">
              <a:buNone/>
            </a:pPr>
            <a:r>
              <a:rPr lang="kk-KZ" dirty="0">
                <a:latin typeface="Times New Roman" pitchFamily="18" charset="0"/>
                <a:cs typeface="Times New Roman" pitchFamily="18" charset="0"/>
              </a:rPr>
              <a:t>4. Қолжазбаға қойылатын </a:t>
            </a:r>
            <a:r>
              <a:rPr lang="kk-KZ" dirty="0" smtClean="0">
                <a:latin typeface="Times New Roman" pitchFamily="18" charset="0"/>
                <a:cs typeface="Times New Roman" pitchFamily="18" charset="0"/>
              </a:rPr>
              <a:t>талаптар </a:t>
            </a:r>
            <a:r>
              <a:rPr lang="kk-KZ" dirty="0">
                <a:latin typeface="Times New Roman" pitchFamily="18" charset="0"/>
                <a:cs typeface="Times New Roman" pitchFamily="18" charset="0"/>
              </a:rPr>
              <a:t>(Г.Ә.Омарбекова)</a:t>
            </a:r>
            <a:endParaRPr lang="en-US" dirty="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5. </a:t>
            </a:r>
            <a:r>
              <a:rPr lang="kk-KZ" dirty="0" smtClean="0">
                <a:latin typeface="Times New Roman" pitchFamily="18" charset="0"/>
                <a:cs typeface="Times New Roman" pitchFamily="18" charset="0"/>
              </a:rPr>
              <a:t>Сұрақ-жауап </a:t>
            </a:r>
            <a:r>
              <a:rPr lang="kk-KZ" dirty="0">
                <a:latin typeface="Times New Roman" pitchFamily="18" charset="0"/>
                <a:cs typeface="Times New Roman" pitchFamily="18" charset="0"/>
              </a:rPr>
              <a:t>алмасу (Г.Ә.Омарбекова)</a:t>
            </a:r>
            <a:endParaRPr lang="en-US" dirty="0">
              <a:latin typeface="Times New Roman" pitchFamily="18" charset="0"/>
              <a:cs typeface="Times New Roman"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229083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6546" y="203201"/>
            <a:ext cx="5209309" cy="923636"/>
          </a:xfrm>
          <a:solidFill>
            <a:schemeClr val="accent6"/>
          </a:solidFill>
        </p:spPr>
        <p:txBody>
          <a:bodyPr/>
          <a:lstStyle/>
          <a:p>
            <a:pPr algn="ctr"/>
            <a:r>
              <a:rPr lang="kk-KZ" dirty="0" smtClean="0">
                <a:solidFill>
                  <a:srgbClr val="C00000"/>
                </a:solidFill>
                <a:latin typeface="Times New Roman" pitchFamily="18" charset="0"/>
                <a:cs typeface="Times New Roman" pitchFamily="18" charset="0"/>
              </a:rPr>
              <a:t>4. Әдіснама. Әдістер</a:t>
            </a:r>
            <a:r>
              <a:rPr lang="en-US" dirty="0" smtClean="0">
                <a:latin typeface="Times New Roman" pitchFamily="18" charset="0"/>
                <a:cs typeface="Times New Roman" pitchFamily="18" charset="0"/>
              </a:rPr>
              <a:t>/</a:t>
            </a:r>
            <a:r>
              <a:rPr lang="en-US" dirty="0" smtClean="0">
                <a:solidFill>
                  <a:srgbClr val="7030A0"/>
                </a:solidFill>
                <a:latin typeface="Times New Roman" pitchFamily="18" charset="0"/>
                <a:cs typeface="Times New Roman" pitchFamily="18" charset="0"/>
              </a:rPr>
              <a:t>Methodology. Methods.</a:t>
            </a:r>
            <a:endParaRPr lang="en-US" dirty="0">
              <a:solidFill>
                <a:srgbClr val="7030A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06400" y="1209964"/>
            <a:ext cx="5591175" cy="4655127"/>
          </a:xfrm>
        </p:spPr>
        <p:txBody>
          <a:bodyPr>
            <a:normAutofit fontScale="25000" lnSpcReduction="20000"/>
          </a:bodyPr>
          <a:lstStyle/>
          <a:p>
            <a:pPr marL="0" indent="0">
              <a:buNone/>
            </a:pPr>
            <a:r>
              <a:rPr lang="ru-RU" sz="8000" dirty="0" smtClean="0">
                <a:latin typeface="Times New Roman" pitchFamily="18" charset="0"/>
                <a:cs typeface="Times New Roman" pitchFamily="18" charset="0"/>
              </a:rPr>
              <a:t>1</a:t>
            </a:r>
            <a:r>
              <a:rPr lang="en-US" sz="8000" dirty="0" smtClean="0">
                <a:latin typeface="Times New Roman" pitchFamily="18" charset="0"/>
                <a:cs typeface="Times New Roman" pitchFamily="18" charset="0"/>
              </a:rPr>
              <a:t>. </a:t>
            </a:r>
            <a:r>
              <a:rPr lang="ru-RU" sz="8000" dirty="0" smtClean="0">
                <a:latin typeface="Times New Roman" pitchFamily="18" charset="0"/>
                <a:cs typeface="Times New Roman" pitchFamily="18" charset="0"/>
              </a:rPr>
              <a:t>Зерттеу философиясы. </a:t>
            </a:r>
            <a:r>
              <a:rPr lang="kk-KZ" sz="8000" dirty="0">
                <a:latin typeface="Times New Roman" pitchFamily="18" charset="0"/>
                <a:cs typeface="Times New Roman" pitchFamily="18" charset="0"/>
              </a:rPr>
              <a:t>Қ</a:t>
            </a:r>
            <a:r>
              <a:rPr lang="ru-RU" sz="8000" dirty="0" smtClean="0">
                <a:latin typeface="Times New Roman" pitchFamily="18" charset="0"/>
                <a:cs typeface="Times New Roman" pitchFamily="18" charset="0"/>
              </a:rPr>
              <a:t>олданылған әдістеме</a:t>
            </a:r>
            <a:r>
              <a:rPr lang="en-US" sz="8000" dirty="0" smtClean="0">
                <a:latin typeface="Times New Roman" pitchFamily="18" charset="0"/>
                <a:cs typeface="Times New Roman" pitchFamily="18" charset="0"/>
              </a:rPr>
              <a:t> </a:t>
            </a:r>
            <a:r>
              <a:rPr lang="kk-KZ" sz="8000" dirty="0" smtClean="0">
                <a:latin typeface="Times New Roman" pitchFamily="18" charset="0"/>
                <a:cs typeface="Times New Roman" pitchFamily="18" charset="0"/>
              </a:rPr>
              <a:t>мен әдістерді</a:t>
            </a:r>
            <a:r>
              <a:rPr lang="ru-RU" sz="8000" dirty="0" smtClean="0">
                <a:latin typeface="Times New Roman" pitchFamily="18" charset="0"/>
                <a:cs typeface="Times New Roman" pitchFamily="18" charset="0"/>
              </a:rPr>
              <a:t> </a:t>
            </a:r>
            <a:r>
              <a:rPr lang="ru-RU" sz="8000" dirty="0">
                <a:latin typeface="Times New Roman" pitchFamily="18" charset="0"/>
                <a:cs typeface="Times New Roman" pitchFamily="18" charset="0"/>
              </a:rPr>
              <a:t>зерттеу мақсаттарына байланысты </a:t>
            </a:r>
            <a:r>
              <a:rPr lang="ru-RU" sz="8000" dirty="0" smtClean="0">
                <a:latin typeface="Times New Roman" pitchFamily="18" charset="0"/>
                <a:cs typeface="Times New Roman" pitchFamily="18" charset="0"/>
              </a:rPr>
              <a:t>автор академиялық </a:t>
            </a:r>
            <a:r>
              <a:rPr lang="ru-RU" sz="8000" dirty="0">
                <a:latin typeface="Times New Roman" pitchFamily="18" charset="0"/>
                <a:cs typeface="Times New Roman" pitchFamily="18" charset="0"/>
              </a:rPr>
              <a:t>әдебиеттерге сүйене отырып, зерттеу үшін </a:t>
            </a:r>
            <a:r>
              <a:rPr lang="ru-RU" sz="8000" dirty="0" smtClean="0">
                <a:latin typeface="Times New Roman" pitchFamily="18" charset="0"/>
                <a:cs typeface="Times New Roman" pitchFamily="18" charset="0"/>
              </a:rPr>
              <a:t>таңдалған </a:t>
            </a:r>
            <a:r>
              <a:rPr lang="ru-RU" sz="8000" dirty="0">
                <a:latin typeface="Times New Roman" pitchFamily="18" charset="0"/>
                <a:cs typeface="Times New Roman" pitchFamily="18" charset="0"/>
              </a:rPr>
              <a:t>парадигманы </a:t>
            </a:r>
            <a:r>
              <a:rPr lang="ru-RU" sz="8000" dirty="0" smtClean="0">
                <a:latin typeface="Times New Roman" pitchFamily="18" charset="0"/>
                <a:cs typeface="Times New Roman" pitchFamily="18" charset="0"/>
              </a:rPr>
              <a:t>неге таңдағанын </a:t>
            </a:r>
            <a:r>
              <a:rPr lang="ru-RU" sz="8000" dirty="0">
                <a:latin typeface="Times New Roman" pitchFamily="18" charset="0"/>
                <a:cs typeface="Times New Roman" pitchFamily="18" charset="0"/>
              </a:rPr>
              <a:t>дәлелдеуі керек.</a:t>
            </a:r>
          </a:p>
          <a:p>
            <a:pPr marL="0" indent="0">
              <a:buNone/>
            </a:pPr>
            <a:r>
              <a:rPr lang="en-US" sz="8000" dirty="0" smtClean="0">
                <a:latin typeface="Times New Roman" pitchFamily="18" charset="0"/>
                <a:cs typeface="Times New Roman" pitchFamily="18" charset="0"/>
              </a:rPr>
              <a:t>2</a:t>
            </a:r>
            <a:r>
              <a:rPr lang="ru-RU" sz="8000" dirty="0" smtClean="0">
                <a:latin typeface="Times New Roman" pitchFamily="18" charset="0"/>
                <a:cs typeface="Times New Roman" pitchFamily="18" charset="0"/>
              </a:rPr>
              <a:t>. Зерттеу </a:t>
            </a:r>
            <a:r>
              <a:rPr lang="ru-RU" sz="8000" dirty="0">
                <a:latin typeface="Times New Roman" pitchFamily="18" charset="0"/>
                <a:cs typeface="Times New Roman" pitchFamily="18" charset="0"/>
              </a:rPr>
              <a:t>әдісі: сапалық, сандық немесе аралас әдістер. </a:t>
            </a:r>
            <a:r>
              <a:rPr lang="ru-RU" sz="8000" dirty="0" smtClean="0">
                <a:latin typeface="Times New Roman" pitchFamily="18" charset="0"/>
                <a:cs typeface="Times New Roman" pitchFamily="18" charset="0"/>
              </a:rPr>
              <a:t>Сіз </a:t>
            </a:r>
            <a:r>
              <a:rPr lang="ru-RU" sz="8000" dirty="0">
                <a:latin typeface="Times New Roman" pitchFamily="18" charset="0"/>
                <a:cs typeface="Times New Roman" pitchFamily="18" charset="0"/>
              </a:rPr>
              <a:t>мұны академиялық дереккөздерге сүйене отырып дәлелдеуіңіз керек.</a:t>
            </a:r>
          </a:p>
          <a:p>
            <a:pPr marL="0" indent="0">
              <a:buNone/>
            </a:pPr>
            <a:r>
              <a:rPr lang="ru-RU" sz="8000" dirty="0" smtClean="0">
                <a:latin typeface="Times New Roman" pitchFamily="18" charset="0"/>
                <a:cs typeface="Times New Roman" pitchFamily="18" charset="0"/>
              </a:rPr>
              <a:t>3. </a:t>
            </a:r>
            <a:r>
              <a:rPr lang="ru-RU" sz="8000" dirty="0">
                <a:latin typeface="Times New Roman" pitchFamily="18" charset="0"/>
                <a:cs typeface="Times New Roman" pitchFamily="18" charset="0"/>
              </a:rPr>
              <a:t>Деректерді жинау әдісі: деректерді жинау үшін қолданылатын әдісті түсіндіріңіз. </a:t>
            </a:r>
            <a:r>
              <a:rPr lang="ru-RU" sz="8000" dirty="0" smtClean="0">
                <a:latin typeface="Times New Roman" pitchFamily="18" charset="0"/>
                <a:cs typeface="Times New Roman" pitchFamily="18" charset="0"/>
              </a:rPr>
              <a:t>Мысалы, сауалнама, талдау, жина</a:t>
            </a:r>
            <a:r>
              <a:rPr lang="kk-KZ" sz="8000" dirty="0" smtClean="0">
                <a:latin typeface="Times New Roman" pitchFamily="18" charset="0"/>
                <a:cs typeface="Times New Roman" pitchFamily="18" charset="0"/>
              </a:rPr>
              <a:t>қтау.</a:t>
            </a:r>
            <a:r>
              <a:rPr lang="ru-RU" sz="8000" dirty="0" smtClean="0">
                <a:latin typeface="Times New Roman" pitchFamily="18" charset="0"/>
                <a:cs typeface="Times New Roman" pitchFamily="18" charset="0"/>
              </a:rPr>
              <a:t> (Неліктен</a:t>
            </a:r>
            <a:r>
              <a:rPr lang="ru-RU" sz="8000" dirty="0">
                <a:latin typeface="Times New Roman" pitchFamily="18" charset="0"/>
                <a:cs typeface="Times New Roman" pitchFamily="18" charset="0"/>
              </a:rPr>
              <a:t>? Артықшылықтары? Кемшіліктері</a:t>
            </a:r>
            <a:r>
              <a:rPr lang="ru-RU" sz="8000" dirty="0" smtClean="0">
                <a:latin typeface="Times New Roman" pitchFamily="18" charset="0"/>
                <a:cs typeface="Times New Roman" pitchFamily="18" charset="0"/>
              </a:rPr>
              <a:t>?)</a:t>
            </a:r>
            <a:endParaRPr lang="ru-RU" sz="8000" dirty="0">
              <a:latin typeface="Times New Roman" pitchFamily="18" charset="0"/>
              <a:cs typeface="Times New Roman" pitchFamily="18" charset="0"/>
            </a:endParaRPr>
          </a:p>
          <a:p>
            <a:pPr marL="0" indent="0">
              <a:buNone/>
            </a:pPr>
            <a:r>
              <a:rPr lang="ru-RU" sz="8000" dirty="0" smtClean="0">
                <a:latin typeface="Times New Roman" pitchFamily="18" charset="0"/>
                <a:cs typeface="Times New Roman" pitchFamily="18" charset="0"/>
              </a:rPr>
              <a:t>4. </a:t>
            </a:r>
            <a:r>
              <a:rPr lang="ru-RU" sz="8000" dirty="0">
                <a:latin typeface="Times New Roman" pitchFamily="18" charset="0"/>
                <a:cs typeface="Times New Roman" pitchFamily="18" charset="0"/>
              </a:rPr>
              <a:t>Деректерді талдау әдісі: бұл жиналған мәліметтер әдісі мен түріне байланысты. </a:t>
            </a:r>
            <a:r>
              <a:rPr lang="ru-RU" sz="8000" dirty="0" smtClean="0">
                <a:latin typeface="Times New Roman" pitchFamily="18" charset="0"/>
                <a:cs typeface="Times New Roman" pitchFamily="18" charset="0"/>
              </a:rPr>
              <a:t>Егер </a:t>
            </a:r>
            <a:r>
              <a:rPr lang="ru-RU" sz="8000" dirty="0">
                <a:latin typeface="Times New Roman" pitchFamily="18" charset="0"/>
                <a:cs typeface="Times New Roman" pitchFamily="18" charset="0"/>
              </a:rPr>
              <a:t>бұл сандық мәліметтер болса, сіз сипаттамалық </a:t>
            </a:r>
            <a:r>
              <a:rPr lang="ru-RU" sz="8000" dirty="0" smtClean="0">
                <a:latin typeface="Times New Roman" pitchFamily="18" charset="0"/>
                <a:cs typeface="Times New Roman" pitchFamily="18" charset="0"/>
              </a:rPr>
              <a:t>талдау жасайсыз, егер </a:t>
            </a:r>
            <a:r>
              <a:rPr lang="ru-RU" sz="8000" dirty="0">
                <a:latin typeface="Times New Roman" pitchFamily="18" charset="0"/>
                <a:cs typeface="Times New Roman" pitchFamily="18" charset="0"/>
              </a:rPr>
              <a:t>оның сапалы мәліметтері болса, сіз тақырыптық талдауды, контент-анализді және баяндауды </a:t>
            </a:r>
            <a:r>
              <a:rPr lang="ru-RU" sz="8000" dirty="0" smtClean="0">
                <a:latin typeface="Times New Roman" pitchFamily="18" charset="0"/>
                <a:cs typeface="Times New Roman" pitchFamily="18" charset="0"/>
              </a:rPr>
              <a:t>т.б. әдістерді </a:t>
            </a:r>
            <a:r>
              <a:rPr lang="ru-RU" sz="8000" dirty="0">
                <a:latin typeface="Times New Roman" pitchFamily="18" charset="0"/>
                <a:cs typeface="Times New Roman" pitchFamily="18" charset="0"/>
              </a:rPr>
              <a:t>қолдана </a:t>
            </a:r>
            <a:r>
              <a:rPr lang="ru-RU" sz="8000" dirty="0" smtClean="0">
                <a:latin typeface="Times New Roman" pitchFamily="18" charset="0"/>
                <a:cs typeface="Times New Roman" pitchFamily="18" charset="0"/>
              </a:rPr>
              <a:t>аласыз.</a:t>
            </a:r>
            <a:endParaRPr lang="ru-RU" sz="800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6172200" y="193965"/>
            <a:ext cx="5183188" cy="932872"/>
          </a:xfrm>
          <a:solidFill>
            <a:schemeClr val="accent6"/>
          </a:solidFill>
        </p:spPr>
        <p:txBody>
          <a:bodyPr anchor="t"/>
          <a:lstStyle/>
          <a:p>
            <a:pPr algn="ctr"/>
            <a:r>
              <a:rPr lang="ru-RU" dirty="0" smtClean="0">
                <a:solidFill>
                  <a:srgbClr val="C00000"/>
                </a:solidFill>
                <a:latin typeface="Times New Roman" pitchFamily="18" charset="0"/>
                <a:cs typeface="Times New Roman" pitchFamily="18" charset="0"/>
              </a:rPr>
              <a:t>5. </a:t>
            </a:r>
            <a:r>
              <a:rPr lang="ru-RU" dirty="0">
                <a:solidFill>
                  <a:srgbClr val="C00000"/>
                </a:solidFill>
                <a:latin typeface="Times New Roman" pitchFamily="18" charset="0"/>
                <a:cs typeface="Times New Roman" pitchFamily="18" charset="0"/>
              </a:rPr>
              <a:t>Нәтижелерді </a:t>
            </a:r>
            <a:r>
              <a:rPr lang="ru-RU" dirty="0" smtClean="0">
                <a:solidFill>
                  <a:srgbClr val="C00000"/>
                </a:solidFill>
                <a:latin typeface="Times New Roman" pitchFamily="18" charset="0"/>
                <a:cs typeface="Times New Roman" pitchFamily="18" charset="0"/>
              </a:rPr>
              <a:t>талқылау</a:t>
            </a:r>
            <a:r>
              <a:rPr lang="en-US" dirty="0" smtClean="0">
                <a:solidFill>
                  <a:srgbClr val="C00000"/>
                </a:solidFill>
                <a:latin typeface="Times New Roman" pitchFamily="18" charset="0"/>
                <a:cs typeface="Times New Roman" pitchFamily="18" charset="0"/>
              </a:rPr>
              <a:t>/</a:t>
            </a:r>
            <a:r>
              <a:rPr lang="en-US" dirty="0">
                <a:solidFill>
                  <a:srgbClr val="C0000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Discussion of the Results</a:t>
            </a:r>
            <a:endParaRPr lang="ru-RU" dirty="0">
              <a:solidFill>
                <a:srgbClr val="7030A0"/>
              </a:solidFill>
              <a:latin typeface="Times New Roman" pitchFamily="18" charset="0"/>
              <a:cs typeface="Times New Roman" pitchFamily="18" charset="0"/>
            </a:endParaRPr>
          </a:p>
          <a:p>
            <a:endParaRPr lang="en-US" dirty="0">
              <a:solidFill>
                <a:srgbClr val="7030A0"/>
              </a:solidFill>
            </a:endParaRPr>
          </a:p>
        </p:txBody>
      </p:sp>
      <p:sp>
        <p:nvSpPr>
          <p:cNvPr id="6" name="Content Placeholder 5"/>
          <p:cNvSpPr>
            <a:spLocks noGrp="1"/>
          </p:cNvSpPr>
          <p:nvPr>
            <p:ph sz="quarter" idx="4"/>
          </p:nvPr>
        </p:nvSpPr>
        <p:spPr>
          <a:xfrm>
            <a:off x="6172200" y="1219200"/>
            <a:ext cx="5183188" cy="4970463"/>
          </a:xfrm>
        </p:spPr>
        <p:txBody>
          <a:bodyPr>
            <a:normAutofit fontScale="92500"/>
          </a:bodyPr>
          <a:lstStyle/>
          <a:p>
            <a:pPr marL="0" indent="0">
              <a:buNone/>
            </a:pPr>
            <a:r>
              <a:rPr lang="ru-RU" sz="2400" dirty="0" smtClean="0">
                <a:latin typeface="Times New Roman" pitchFamily="18" charset="0"/>
                <a:cs typeface="Times New Roman" pitchFamily="18" charset="0"/>
              </a:rPr>
              <a:t>1</a:t>
            </a:r>
            <a:r>
              <a:rPr lang="ru-RU" sz="2400" dirty="0">
                <a:latin typeface="Times New Roman" pitchFamily="18" charset="0"/>
                <a:cs typeface="Times New Roman" pitchFamily="18" charset="0"/>
              </a:rPr>
              <a:t>. Бұл бөлім зерттеудің нәтижелерін олардың негізгі гипотезаларымен және зерттеу сұрақтарымен байланыстырады және </a:t>
            </a:r>
            <a:r>
              <a:rPr lang="ru-RU" sz="2400" dirty="0" smtClean="0">
                <a:latin typeface="Times New Roman" pitchFamily="18" charset="0"/>
                <a:cs typeface="Times New Roman" pitchFamily="18" charset="0"/>
              </a:rPr>
              <a:t>т</a:t>
            </a:r>
            <a:r>
              <a:rPr lang="kk-KZ" sz="2400" dirty="0" smtClean="0">
                <a:latin typeface="Times New Roman" pitchFamily="18" charset="0"/>
                <a:cs typeface="Times New Roman" pitchFamily="18" charset="0"/>
              </a:rPr>
              <a:t>үсіндіреді</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оқырман үшін зерттеудің практикалық және теориялық салдары мен нәтижелерін көрсетеді. </a:t>
            </a:r>
          </a:p>
          <a:p>
            <a:pPr marL="0" indent="0">
              <a:buNone/>
            </a:pPr>
            <a:r>
              <a:rPr lang="ru-RU" sz="2400" dirty="0">
                <a:latin typeface="Times New Roman" pitchFamily="18" charset="0"/>
                <a:cs typeface="Times New Roman" pitchFamily="18" charset="0"/>
              </a:rPr>
              <a:t>2. Бұл бөлімде нәтижелер алғашқы зерттеу сұрағы тұрғысынан </a:t>
            </a:r>
            <a:r>
              <a:rPr lang="ru-RU" sz="2400" dirty="0" smtClean="0">
                <a:latin typeface="Times New Roman" pitchFamily="18" charset="0"/>
                <a:cs typeface="Times New Roman" pitchFamily="18" charset="0"/>
              </a:rPr>
              <a:t>түсіндіріледі. Нәтиженің </a:t>
            </a:r>
            <a:r>
              <a:rPr lang="ru-RU" sz="2400" dirty="0">
                <a:latin typeface="Times New Roman" pitchFamily="18" charset="0"/>
                <a:cs typeface="Times New Roman" pitchFamily="18" charset="0"/>
              </a:rPr>
              <a:t>зерттеу сұрағына </a:t>
            </a:r>
            <a:r>
              <a:rPr lang="ru-RU" sz="2400" dirty="0" smtClean="0">
                <a:latin typeface="Times New Roman" pitchFamily="18" charset="0"/>
                <a:cs typeface="Times New Roman" pitchFamily="18" charset="0"/>
              </a:rPr>
              <a:t>не ғылыми болжамға қаншалықты </a:t>
            </a:r>
            <a:r>
              <a:rPr lang="ru-RU" sz="2400" dirty="0">
                <a:latin typeface="Times New Roman" pitchFamily="18" charset="0"/>
                <a:cs typeface="Times New Roman" pitchFamily="18" charset="0"/>
              </a:rPr>
              <a:t>жауап </a:t>
            </a:r>
            <a:r>
              <a:rPr lang="ru-RU" sz="2400" dirty="0" smtClean="0">
                <a:latin typeface="Times New Roman" pitchFamily="18" charset="0"/>
                <a:cs typeface="Times New Roman" pitchFamily="18" charset="0"/>
              </a:rPr>
              <a:t>бергенін анықтайды.</a:t>
            </a:r>
            <a:endParaRPr lang="ru-RU" sz="2400" dirty="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3</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Жинақталған нәтижені ғылыми талдау, өңдеу арқылы қол жеткізген нәтижені түсіндіру, баяндау.</a:t>
            </a:r>
            <a:endParaRPr lang="ru-RU" sz="24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47000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655782"/>
            <a:ext cx="5157787" cy="683491"/>
          </a:xfrm>
          <a:solidFill>
            <a:schemeClr val="accent6">
              <a:lumMod val="40000"/>
              <a:lumOff val="60000"/>
            </a:schemeClr>
          </a:solidFill>
        </p:spPr>
        <p:txBody>
          <a:bodyPr anchor="t">
            <a:normAutofit fontScale="85000" lnSpcReduction="10000"/>
          </a:bodyPr>
          <a:lstStyle/>
          <a:p>
            <a:pPr algn="ctr"/>
            <a:r>
              <a:rPr lang="en-US" dirty="0" smtClean="0">
                <a:solidFill>
                  <a:srgbClr val="C00000"/>
                </a:solidFill>
                <a:latin typeface="Times New Roman" pitchFamily="18" charset="0"/>
                <a:cs typeface="Times New Roman" pitchFamily="18" charset="0"/>
              </a:rPr>
              <a:t>6. </a:t>
            </a:r>
            <a:r>
              <a:rPr lang="kk-KZ" dirty="0" smtClean="0">
                <a:solidFill>
                  <a:srgbClr val="C00000"/>
                </a:solidFill>
                <a:latin typeface="Times New Roman" pitchFamily="18" charset="0"/>
                <a:cs typeface="Times New Roman" pitchFamily="18" charset="0"/>
              </a:rPr>
              <a:t>Зерттеудің маңыздылығы</a:t>
            </a:r>
            <a:r>
              <a:rPr lang="en-US" dirty="0" smtClean="0">
                <a:solidFill>
                  <a:srgbClr val="7030A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Implications of the Study</a:t>
            </a:r>
            <a:endParaRPr lang="kk-KZ" dirty="0">
              <a:solidFill>
                <a:srgbClr val="7030A0"/>
              </a:solidFill>
              <a:latin typeface="Times New Roman" pitchFamily="18" charset="0"/>
              <a:cs typeface="Times New Roman" pitchFamily="18" charset="0"/>
            </a:endParaRPr>
          </a:p>
          <a:p>
            <a:pPr algn="ctr"/>
            <a:endParaRPr lang="en-US" dirty="0"/>
          </a:p>
        </p:txBody>
      </p:sp>
      <p:sp>
        <p:nvSpPr>
          <p:cNvPr id="4" name="Content Placeholder 3"/>
          <p:cNvSpPr>
            <a:spLocks noGrp="1"/>
          </p:cNvSpPr>
          <p:nvPr>
            <p:ph sz="half" idx="2"/>
          </p:nvPr>
        </p:nvSpPr>
        <p:spPr>
          <a:xfrm>
            <a:off x="839788" y="1616364"/>
            <a:ext cx="5200794" cy="4573299"/>
          </a:xfrm>
          <a:solidFill>
            <a:schemeClr val="accent6">
              <a:lumMod val="20000"/>
              <a:lumOff val="80000"/>
            </a:schemeClr>
          </a:solidFill>
        </p:spPr>
        <p:txBody>
          <a:bodyPr>
            <a:normAutofit fontScale="85000" lnSpcReduction="20000"/>
          </a:bodyPr>
          <a:lstStyle/>
          <a:p>
            <a:pPr marL="0" indent="0">
              <a:buNone/>
            </a:pPr>
            <a:r>
              <a:rPr lang="kk-KZ" dirty="0" smtClean="0"/>
              <a:t>1.</a:t>
            </a:r>
            <a:r>
              <a:rPr lang="en-US" dirty="0" smtClean="0"/>
              <a:t> </a:t>
            </a:r>
            <a:r>
              <a:rPr lang="kk-KZ" dirty="0" smtClean="0">
                <a:latin typeface="Times New Roman" pitchFamily="18" charset="0"/>
                <a:cs typeface="Times New Roman" pitchFamily="18" charset="0"/>
              </a:rPr>
              <a:t>Бұл </a:t>
            </a:r>
            <a:r>
              <a:rPr lang="kk-KZ" dirty="0">
                <a:latin typeface="Times New Roman" pitchFamily="18" charset="0"/>
                <a:cs typeface="Times New Roman" pitchFamily="18" charset="0"/>
              </a:rPr>
              <a:t>бөлімде зерттеу </a:t>
            </a:r>
            <a:r>
              <a:rPr lang="kk-KZ" dirty="0" smtClean="0">
                <a:latin typeface="Times New Roman" pitchFamily="18" charset="0"/>
                <a:cs typeface="Times New Roman" pitchFamily="18" charset="0"/>
              </a:rPr>
              <a:t>нәтижелерін </a:t>
            </a:r>
            <a:r>
              <a:rPr lang="kk-KZ" dirty="0">
                <a:latin typeface="Times New Roman" pitchFamily="18" charset="0"/>
                <a:cs typeface="Times New Roman" pitchFamily="18" charset="0"/>
              </a:rPr>
              <a:t>екі </a:t>
            </a:r>
            <a:r>
              <a:rPr lang="kk-KZ" dirty="0" smtClean="0">
                <a:latin typeface="Times New Roman" pitchFamily="18" charset="0"/>
                <a:cs typeface="Times New Roman" pitchFamily="18" charset="0"/>
              </a:rPr>
              <a:t>контексте талқылаңыз: әдебиетке шолу бөліміндегі теориялық және өз пәніңіз туралы </a:t>
            </a:r>
            <a:r>
              <a:rPr lang="kk-KZ" dirty="0">
                <a:latin typeface="Times New Roman" pitchFamily="18" charset="0"/>
                <a:cs typeface="Times New Roman" pitchFamily="18" charset="0"/>
              </a:rPr>
              <a:t>білім базасына және сіздің </a:t>
            </a:r>
            <a:r>
              <a:rPr lang="kk-KZ" dirty="0" smtClean="0">
                <a:latin typeface="Times New Roman" pitchFamily="18" charset="0"/>
                <a:cs typeface="Times New Roman" pitchFamily="18" charset="0"/>
              </a:rPr>
              <a:t>зерттеуіңізге мүдделі </a:t>
            </a:r>
            <a:r>
              <a:rPr lang="kk-KZ" dirty="0">
                <a:latin typeface="Times New Roman" pitchFamily="18" charset="0"/>
                <a:cs typeface="Times New Roman" pitchFamily="18" charset="0"/>
              </a:rPr>
              <a:t>тараптардың кең қауымдастығына тигізетін практикалық </a:t>
            </a:r>
            <a:r>
              <a:rPr lang="kk-KZ" dirty="0" smtClean="0">
                <a:latin typeface="Times New Roman" pitchFamily="18" charset="0"/>
                <a:cs typeface="Times New Roman" pitchFamily="18" charset="0"/>
              </a:rPr>
              <a:t>әсерлеріне тоқталыңыз.</a:t>
            </a:r>
            <a:endParaRPr lang="kk-KZ" dirty="0">
              <a:latin typeface="Times New Roman" pitchFamily="18" charset="0"/>
              <a:cs typeface="Times New Roman" pitchFamily="18" charset="0"/>
            </a:endParaRPr>
          </a:p>
          <a:p>
            <a:pPr marL="0" indent="0">
              <a:buNone/>
            </a:pPr>
            <a:endParaRPr lang="kk-KZ" dirty="0">
              <a:latin typeface="Times New Roman" pitchFamily="18" charset="0"/>
              <a:cs typeface="Times New Roman" pitchFamily="18" charset="0"/>
            </a:endParaRPr>
          </a:p>
          <a:p>
            <a:pPr marL="0" indent="0">
              <a:buNone/>
            </a:pPr>
            <a:r>
              <a:rPr lang="kk-KZ" dirty="0">
                <a:latin typeface="Times New Roman" pitchFamily="18" charset="0"/>
                <a:cs typeface="Times New Roman" pitchFamily="18" charset="0"/>
              </a:rPr>
              <a:t>2. Практикалық нәтижелерді сипаттағанда, сіздің </a:t>
            </a:r>
            <a:r>
              <a:rPr lang="kk-KZ" dirty="0" smtClean="0">
                <a:latin typeface="Times New Roman" pitchFamily="18" charset="0"/>
                <a:cs typeface="Times New Roman" pitchFamily="18" charset="0"/>
              </a:rPr>
              <a:t>жұмысыңыз </a:t>
            </a:r>
            <a:r>
              <a:rPr lang="kk-KZ" dirty="0">
                <a:latin typeface="Times New Roman" pitchFamily="18" charset="0"/>
                <a:cs typeface="Times New Roman" pitchFamily="18" charset="0"/>
              </a:rPr>
              <a:t>сіздің салаңыздың кәсіпқойлары, сондай-ақ сабақтас пәндердің мамандары үшін қалай пайдалы немесе пайдаланылуы мүмкін екенін талқылаңыз</a:t>
            </a:r>
            <a:r>
              <a:rPr lang="kk-KZ" dirty="0" smtClean="0">
                <a:latin typeface="Times New Roman" pitchFamily="18" charset="0"/>
                <a:cs typeface="Times New Roman" pitchFamily="18" charset="0"/>
              </a:rPr>
              <a:t>. </a:t>
            </a:r>
            <a:endParaRPr lang="kk-KZ"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6172200" y="674255"/>
            <a:ext cx="5183188" cy="757381"/>
          </a:xfrm>
          <a:solidFill>
            <a:schemeClr val="accent6">
              <a:lumMod val="60000"/>
              <a:lumOff val="40000"/>
            </a:schemeClr>
          </a:solidFill>
        </p:spPr>
        <p:txBody>
          <a:bodyPr>
            <a:normAutofit/>
          </a:bodyPr>
          <a:lstStyle/>
          <a:p>
            <a:pPr algn="ctr"/>
            <a:r>
              <a:rPr lang="en-US" dirty="0" smtClean="0">
                <a:solidFill>
                  <a:srgbClr val="C00000"/>
                </a:solidFill>
                <a:latin typeface="Times New Roman" pitchFamily="18" charset="0"/>
                <a:cs typeface="Times New Roman" pitchFamily="18" charset="0"/>
              </a:rPr>
              <a:t>7. </a:t>
            </a:r>
            <a:r>
              <a:rPr lang="kk-KZ" dirty="0" smtClean="0">
                <a:solidFill>
                  <a:srgbClr val="C00000"/>
                </a:solidFill>
                <a:latin typeface="Times New Roman" pitchFamily="18" charset="0"/>
                <a:cs typeface="Times New Roman" pitchFamily="18" charset="0"/>
              </a:rPr>
              <a:t>Қорытынды. Ұ</a:t>
            </a:r>
            <a:r>
              <a:rPr lang="ru-RU" dirty="0" smtClean="0">
                <a:solidFill>
                  <a:srgbClr val="C00000"/>
                </a:solidFill>
                <a:latin typeface="Times New Roman" pitchFamily="18" charset="0"/>
                <a:cs typeface="Times New Roman" pitchFamily="18" charset="0"/>
              </a:rPr>
              <a:t>сыныстар</a:t>
            </a:r>
            <a:r>
              <a:rPr lang="en-US" dirty="0" smtClean="0">
                <a:solidFill>
                  <a:srgbClr val="7030A0"/>
                </a:solidFill>
                <a:latin typeface="Times New Roman" pitchFamily="18" charset="0"/>
                <a:cs typeface="Times New Roman" pitchFamily="18" charset="0"/>
              </a:rPr>
              <a:t>/</a:t>
            </a:r>
            <a:r>
              <a:rPr lang="kk-KZ"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Conclusion.Recommendations</a:t>
            </a:r>
            <a:endParaRPr lang="en-US" dirty="0">
              <a:solidFill>
                <a:srgbClr val="7030A0"/>
              </a:solidFill>
              <a:latin typeface="Times New Roman" pitchFamily="18" charset="0"/>
              <a:cs typeface="Times New Roman" pitchFamily="18" charset="0"/>
            </a:endParaRPr>
          </a:p>
        </p:txBody>
      </p:sp>
      <p:sp>
        <p:nvSpPr>
          <p:cNvPr id="6" name="Content Placeholder 5"/>
          <p:cNvSpPr>
            <a:spLocks noGrp="1"/>
          </p:cNvSpPr>
          <p:nvPr>
            <p:ph sz="quarter" idx="4"/>
          </p:nvPr>
        </p:nvSpPr>
        <p:spPr>
          <a:xfrm>
            <a:off x="6172200" y="1588655"/>
            <a:ext cx="5183188" cy="4601008"/>
          </a:xfrm>
          <a:solidFill>
            <a:schemeClr val="accent6">
              <a:lumMod val="20000"/>
              <a:lumOff val="80000"/>
            </a:schemeClr>
          </a:solidFill>
        </p:spPr>
        <p:txBody>
          <a:bodyPr/>
          <a:lstStyle/>
          <a:p>
            <a:pPr marL="0" indent="0">
              <a:buNone/>
            </a:pPr>
            <a:r>
              <a:rPr lang="kk-KZ" dirty="0" smtClean="0">
                <a:latin typeface="Times New Roman" pitchFamily="18" charset="0"/>
                <a:cs typeface="Times New Roman" pitchFamily="18" charset="0"/>
              </a:rPr>
              <a:t>Зерттеу нәтижесі бойынша қол жеткен тұжырымдарды қорытындылау, болашақ зерттелуі тиіс мәселелерге ұсыныстар беру.</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1064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125"/>
            <a:ext cx="11046691" cy="1325563"/>
          </a:xfrm>
          <a:solidFill>
            <a:schemeClr val="accent6">
              <a:lumMod val="60000"/>
              <a:lumOff val="40000"/>
            </a:schemeClr>
          </a:solidFill>
        </p:spPr>
        <p:txBody>
          <a:bodyPr>
            <a:noAutofit/>
          </a:bodyPr>
          <a:lstStyle/>
          <a:p>
            <a:pPr algn="ctr"/>
            <a:r>
              <a:rPr lang="en-US" sz="3200" b="1" i="1" dirty="0">
                <a:latin typeface="Times New Roman" pitchFamily="18" charset="0"/>
                <a:cs typeface="Times New Roman" pitchFamily="18" charset="0"/>
              </a:rPr>
              <a:t>Reference list: </a:t>
            </a:r>
            <a:r>
              <a:rPr lang="en-US" sz="3200" dirty="0">
                <a:latin typeface="Times New Roman" pitchFamily="18" charset="0"/>
                <a:cs typeface="Times New Roman" pitchFamily="18" charset="0"/>
              </a:rPr>
              <a:t>Number the references (numbers in square brackets) in the list in the order in which they appear in the text.</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38200" y="1838035"/>
            <a:ext cx="10515600" cy="4338927"/>
          </a:xfrm>
          <a:solidFill>
            <a:schemeClr val="accent6">
              <a:lumMod val="20000"/>
              <a:lumOff val="80000"/>
            </a:schemeClr>
          </a:solidFill>
        </p:spPr>
        <p:txBody>
          <a:bodyPr>
            <a:normAutofit fontScale="55000" lnSpcReduction="20000"/>
          </a:bodyPr>
          <a:lstStyle/>
          <a:p>
            <a:pPr marL="514350" indent="-514350">
              <a:buFont typeface="+mj-lt"/>
              <a:buAutoNum type="arabicPeriod"/>
            </a:pPr>
            <a:r>
              <a:rPr lang="en-US" dirty="0"/>
              <a:t>  </a:t>
            </a:r>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Paivio</a:t>
            </a:r>
            <a:r>
              <a:rPr lang="en-US" dirty="0">
                <a:latin typeface="Times New Roman" pitchFamily="18" charset="0"/>
                <a:cs typeface="Times New Roman" pitchFamily="18" charset="0"/>
              </a:rPr>
              <a:t>, B. Jansen, L.J. Becker, Comparisons through the mind’s eye, Cognition 37 (2) (1975) 635–647.</a:t>
            </a:r>
          </a:p>
          <a:p>
            <a:pPr marL="514350" lvl="0" indent="-514350">
              <a:buFont typeface="+mj-lt"/>
              <a:buAutoNum type="arabicPeriod"/>
            </a:pPr>
            <a:r>
              <a:rPr lang="en-US" dirty="0">
                <a:latin typeface="Times New Roman" pitchFamily="18" charset="0"/>
                <a:cs typeface="Times New Roman" pitchFamily="18" charset="0"/>
              </a:rPr>
              <a:t>A.W.C. Yuen, </a:t>
            </a:r>
            <a:r>
              <a:rPr lang="en-US" dirty="0" err="1">
                <a:latin typeface="Times New Roman" pitchFamily="18" charset="0"/>
                <a:cs typeface="Times New Roman" pitchFamily="18" charset="0"/>
              </a:rPr>
              <a:t>Lamotrigine</a:t>
            </a:r>
            <a:r>
              <a:rPr lang="en-US" dirty="0">
                <a:latin typeface="Times New Roman" pitchFamily="18" charset="0"/>
                <a:cs typeface="Times New Roman" pitchFamily="18" charset="0"/>
              </a:rPr>
              <a:t>: a review of antiepileptic efficacy, </a:t>
            </a:r>
            <a:r>
              <a:rPr lang="en-US" dirty="0" err="1">
                <a:latin typeface="Times New Roman" pitchFamily="18" charset="0"/>
                <a:cs typeface="Times New Roman" pitchFamily="18" charset="0"/>
              </a:rPr>
              <a:t>Epilepsia</a:t>
            </a:r>
            <a:r>
              <a:rPr lang="en-US" dirty="0">
                <a:latin typeface="Times New Roman" pitchFamily="18" charset="0"/>
                <a:cs typeface="Times New Roman" pitchFamily="18" charset="0"/>
              </a:rPr>
              <a:t> 35 (Suppl. 5) (1994) S33–S36.</a:t>
            </a:r>
          </a:p>
          <a:p>
            <a:pPr marL="514350" lvl="0" indent="-514350">
              <a:buFont typeface="+mj-lt"/>
              <a:buAutoNum type="arabicPeriod"/>
            </a:pPr>
            <a:r>
              <a:rPr lang="en-US" dirty="0">
                <a:latin typeface="Times New Roman" pitchFamily="18" charset="0"/>
                <a:cs typeface="Times New Roman" pitchFamily="18" charset="0"/>
              </a:rPr>
              <a:t>R. Glaser, L. Bond (Eds.), Testing: Concepts and Research, American Psychologist 36 (10) (1981) (special issue).</a:t>
            </a:r>
          </a:p>
          <a:p>
            <a:pPr marL="514350" lvl="0" indent="-514350">
              <a:buFont typeface="+mj-lt"/>
              <a:buAutoNum type="arabicPeriod"/>
            </a:pPr>
            <a:r>
              <a:rPr lang="en-US" dirty="0">
                <a:latin typeface="Times New Roman" pitchFamily="18" charset="0"/>
                <a:cs typeface="Times New Roman" pitchFamily="18" charset="0"/>
              </a:rPr>
              <a:t>N. Yasuda, S.-i. Takagi, A. </a:t>
            </a:r>
            <a:r>
              <a:rPr lang="en-US" dirty="0" err="1">
                <a:latin typeface="Times New Roman" pitchFamily="18" charset="0"/>
                <a:cs typeface="Times New Roman" pitchFamily="18" charset="0"/>
              </a:rPr>
              <a:t>Toriumi</a:t>
            </a:r>
            <a:r>
              <a:rPr lang="en-US" dirty="0">
                <a:latin typeface="Times New Roman" pitchFamily="18" charset="0"/>
                <a:cs typeface="Times New Roman" pitchFamily="18" charset="0"/>
              </a:rPr>
              <a:t>, Spectral shape analysis of infrared absorption of thermally</a:t>
            </a:r>
          </a:p>
          <a:p>
            <a:pPr marL="514350" indent="-514350">
              <a:buFont typeface="+mj-lt"/>
              <a:buAutoNum type="arabicPeriod"/>
            </a:pPr>
            <a:r>
              <a:rPr lang="en-US" dirty="0">
                <a:latin typeface="Times New Roman" pitchFamily="18" charset="0"/>
                <a:cs typeface="Times New Roman" pitchFamily="18" charset="0"/>
              </a:rPr>
              <a:t>grown silicon dioxide films, in: T. Hattori, K. Wada, A. </a:t>
            </a:r>
            <a:r>
              <a:rPr lang="en-US" dirty="0" err="1">
                <a:latin typeface="Times New Roman" pitchFamily="18" charset="0"/>
                <a:cs typeface="Times New Roman" pitchFamily="18" charset="0"/>
              </a:rPr>
              <a:t>Hiraki</a:t>
            </a:r>
            <a:r>
              <a:rPr lang="en-US" dirty="0">
                <a:latin typeface="Times New Roman" pitchFamily="18" charset="0"/>
                <a:cs typeface="Times New Roman" pitchFamily="18" charset="0"/>
              </a:rPr>
              <a:t> (Eds.), Proceedings of the Second International Symposium on the Control of Semiconductor Interfaces, ISCSI-2, </a:t>
            </a:r>
            <a:r>
              <a:rPr lang="en-US" dirty="0" err="1">
                <a:latin typeface="Times New Roman" pitchFamily="18" charset="0"/>
                <a:cs typeface="Times New Roman" pitchFamily="18" charset="0"/>
              </a:rPr>
              <a:t>Karuizawa</a:t>
            </a:r>
            <a:r>
              <a:rPr lang="en-US" dirty="0">
                <a:latin typeface="Times New Roman" pitchFamily="18" charset="0"/>
                <a:cs typeface="Times New Roman" pitchFamily="18" charset="0"/>
              </a:rPr>
              <a:t>, Japan, October 28–November 1, 1997, Appl. Surf. Sci. 117–118 (June (II)) (1997) 216–220.</a:t>
            </a:r>
          </a:p>
          <a:p>
            <a:pPr marL="514350" lvl="0" indent="-514350">
              <a:buFont typeface="+mj-lt"/>
              <a:buAutoNum type="arabicPeriod"/>
            </a:pPr>
            <a:r>
              <a:rPr lang="en-US" dirty="0">
                <a:latin typeface="Times New Roman" pitchFamily="18" charset="0"/>
                <a:cs typeface="Times New Roman" pitchFamily="18" charset="0"/>
              </a:rPr>
              <a:t>E.H.M. </a:t>
            </a:r>
            <a:r>
              <a:rPr lang="en-US" dirty="0" err="1">
                <a:latin typeface="Times New Roman" pitchFamily="18" charset="0"/>
                <a:cs typeface="Times New Roman" pitchFamily="18" charset="0"/>
              </a:rPr>
              <a:t>Assink</a:t>
            </a:r>
            <a:r>
              <a:rPr lang="en-US" dirty="0">
                <a:latin typeface="Times New Roman" pitchFamily="18" charset="0"/>
                <a:cs typeface="Times New Roman" pitchFamily="18" charset="0"/>
              </a:rPr>
              <a:t>, N. </a:t>
            </a:r>
            <a:r>
              <a:rPr lang="en-US" dirty="0" err="1">
                <a:latin typeface="Times New Roman" pitchFamily="18" charset="0"/>
                <a:cs typeface="Times New Roman" pitchFamily="18" charset="0"/>
              </a:rPr>
              <a:t>Verloop</a:t>
            </a:r>
            <a:r>
              <a:rPr lang="en-US" dirty="0">
                <a:latin typeface="Times New Roman" pitchFamily="18" charset="0"/>
                <a:cs typeface="Times New Roman" pitchFamily="18" charset="0"/>
              </a:rPr>
              <a:t>, Het </a:t>
            </a:r>
            <a:r>
              <a:rPr lang="en-US" dirty="0" err="1">
                <a:latin typeface="Times New Roman" pitchFamily="18" charset="0"/>
                <a:cs typeface="Times New Roman" pitchFamily="18" charset="0"/>
              </a:rPr>
              <a:t>aanleren</a:t>
            </a:r>
            <a:r>
              <a:rPr lang="en-US" dirty="0">
                <a:latin typeface="Times New Roman" pitchFamily="18" charset="0"/>
                <a:cs typeface="Times New Roman" pitchFamily="18" charset="0"/>
              </a:rPr>
              <a:t> van </a:t>
            </a:r>
            <a:r>
              <a:rPr lang="en-US" dirty="0" err="1">
                <a:latin typeface="Times New Roman" pitchFamily="18" charset="0"/>
                <a:cs typeface="Times New Roman" pitchFamily="18" charset="0"/>
              </a:rPr>
              <a:t>deel</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geheel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relaties</a:t>
            </a:r>
            <a:r>
              <a:rPr lang="en-US" dirty="0">
                <a:latin typeface="Times New Roman" pitchFamily="18" charset="0"/>
                <a:cs typeface="Times New Roman" pitchFamily="18" charset="0"/>
              </a:rPr>
              <a:t> (Teaching part–</a:t>
            </a:r>
            <a:r>
              <a:rPr lang="en-US" dirty="0" err="1">
                <a:latin typeface="Times New Roman" pitchFamily="18" charset="0"/>
                <a:cs typeface="Times New Roman" pitchFamily="18" charset="0"/>
              </a:rPr>
              <a:t>wholerelations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Pedagogische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Studiën</a:t>
            </a:r>
            <a:r>
              <a:rPr lang="en-US" dirty="0">
                <a:latin typeface="Times New Roman" pitchFamily="18" charset="0"/>
                <a:cs typeface="Times New Roman" pitchFamily="18" charset="0"/>
              </a:rPr>
              <a:t> 54 (1977) 130–142 (in Dutch).</a:t>
            </a:r>
          </a:p>
          <a:p>
            <a:pPr marL="514350" lvl="0" indent="-514350">
              <a:buFont typeface="+mj-lt"/>
              <a:buAutoNum type="arabicPeriod"/>
            </a:pPr>
            <a:r>
              <a:rPr lang="en-US" dirty="0">
                <a:latin typeface="Times New Roman" pitchFamily="18" charset="0"/>
                <a:cs typeface="Times New Roman" pitchFamily="18" charset="0"/>
              </a:rPr>
              <a:t>H1 Collaboration, </a:t>
            </a:r>
            <a:r>
              <a:rPr lang="en-US" dirty="0" err="1">
                <a:latin typeface="Times New Roman" pitchFamily="18" charset="0"/>
                <a:cs typeface="Times New Roman" pitchFamily="18" charset="0"/>
              </a:rPr>
              <a:t>Nucl</a:t>
            </a:r>
            <a:r>
              <a:rPr lang="en-US" dirty="0">
                <a:latin typeface="Times New Roman" pitchFamily="18" charset="0"/>
                <a:cs typeface="Times New Roman" pitchFamily="18" charset="0"/>
              </a:rPr>
              <a:t>. Phys. B 504 (1997) 3.</a:t>
            </a:r>
          </a:p>
          <a:p>
            <a:pPr marL="514350" lvl="0" indent="-514350">
              <a:buFont typeface="+mj-lt"/>
              <a:buAutoNum type="arabicPeriod"/>
            </a:pPr>
            <a:r>
              <a:rPr lang="en-US" dirty="0">
                <a:latin typeface="Times New Roman" pitchFamily="18" charset="0"/>
                <a:cs typeface="Times New Roman" pitchFamily="18" charset="0"/>
              </a:rPr>
              <a:t>S. </a:t>
            </a:r>
            <a:r>
              <a:rPr lang="en-US" dirty="0" err="1">
                <a:latin typeface="Times New Roman" pitchFamily="18" charset="0"/>
                <a:cs typeface="Times New Roman" pitchFamily="18" charset="0"/>
              </a:rPr>
              <a:t>Weikert</a:t>
            </a:r>
            <a:r>
              <a:rPr lang="en-US" dirty="0">
                <a:latin typeface="Times New Roman" pitchFamily="18" charset="0"/>
                <a:cs typeface="Times New Roman" pitchFamily="18" charset="0"/>
              </a:rPr>
              <a:t>, D. </a:t>
            </a:r>
            <a:r>
              <a:rPr lang="en-US" dirty="0" err="1">
                <a:latin typeface="Times New Roman" pitchFamily="18" charset="0"/>
                <a:cs typeface="Times New Roman" pitchFamily="18" charset="0"/>
              </a:rPr>
              <a:t>Freyer</a:t>
            </a:r>
            <a:r>
              <a:rPr lang="en-US" dirty="0">
                <a:latin typeface="Times New Roman" pitchFamily="18" charset="0"/>
                <a:cs typeface="Times New Roman" pitchFamily="18" charset="0"/>
              </a:rPr>
              <a:t>, M. </a:t>
            </a:r>
            <a:r>
              <a:rPr lang="en-US" dirty="0" err="1">
                <a:latin typeface="Times New Roman" pitchFamily="18" charset="0"/>
                <a:cs typeface="Times New Roman" pitchFamily="18" charset="0"/>
              </a:rPr>
              <a:t>Weih</a:t>
            </a:r>
            <a:r>
              <a:rPr lang="en-US" dirty="0">
                <a:latin typeface="Times New Roman" pitchFamily="18" charset="0"/>
                <a:cs typeface="Times New Roman" pitchFamily="18" charset="0"/>
              </a:rPr>
              <a:t>, N. </a:t>
            </a:r>
            <a:r>
              <a:rPr lang="en-US" dirty="0" err="1">
                <a:latin typeface="Times New Roman" pitchFamily="18" charset="0"/>
                <a:cs typeface="Times New Roman" pitchFamily="18" charset="0"/>
              </a:rPr>
              <a:t>Isaev</a:t>
            </a:r>
            <a:r>
              <a:rPr lang="en-US" dirty="0">
                <a:latin typeface="Times New Roman" pitchFamily="18" charset="0"/>
                <a:cs typeface="Times New Roman" pitchFamily="18" charset="0"/>
              </a:rPr>
              <a:t>, C. Busch, J. </a:t>
            </a:r>
            <a:r>
              <a:rPr lang="en-US" dirty="0" err="1">
                <a:latin typeface="Times New Roman" pitchFamily="18" charset="0"/>
                <a:cs typeface="Times New Roman" pitchFamily="18" charset="0"/>
              </a:rPr>
              <a:t>Schultze</a:t>
            </a:r>
            <a:r>
              <a:rPr lang="en-US" dirty="0">
                <a:latin typeface="Times New Roman" pitchFamily="18" charset="0"/>
                <a:cs typeface="Times New Roman" pitchFamily="18" charset="0"/>
              </a:rPr>
              <a:t>, et al., Rapid Ca</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-dependent</a:t>
            </a:r>
          </a:p>
          <a:p>
            <a:pPr marL="514350" indent="-514350">
              <a:buFont typeface="+mj-lt"/>
              <a:buAutoNum type="arabicPeriod"/>
            </a:pPr>
            <a:r>
              <a:rPr lang="en-US" dirty="0">
                <a:latin typeface="Times New Roman" pitchFamily="18" charset="0"/>
                <a:cs typeface="Times New Roman" pitchFamily="18" charset="0"/>
              </a:rPr>
              <a:t>NO-production from central nervous system cells in culture measured by NO-nitrite/ozone </a:t>
            </a:r>
            <a:r>
              <a:rPr lang="en-US" dirty="0" err="1">
                <a:latin typeface="Times New Roman" pitchFamily="18" charset="0"/>
                <a:cs typeface="Times New Roman" pitchFamily="18" charset="0"/>
              </a:rPr>
              <a:t>chemoluminescence</a:t>
            </a:r>
            <a:r>
              <a:rPr lang="en-US" dirty="0">
                <a:latin typeface="Times New Roman" pitchFamily="18" charset="0"/>
                <a:cs typeface="Times New Roman" pitchFamily="18" charset="0"/>
              </a:rPr>
              <a:t>, Brain Res. 748 (1997) 1–11.</a:t>
            </a:r>
          </a:p>
          <a:p>
            <a:pPr marL="514350" lvl="0" indent="-514350">
              <a:buFont typeface="+mj-lt"/>
              <a:buAutoNum type="arabicPeriod"/>
            </a:pPr>
            <a:r>
              <a:rPr lang="en-US" dirty="0">
                <a:latin typeface="Times New Roman" pitchFamily="18" charset="0"/>
                <a:cs typeface="Times New Roman" pitchFamily="18" charset="0"/>
              </a:rPr>
              <a:t>J.C. </a:t>
            </a:r>
            <a:r>
              <a:rPr lang="en-US" dirty="0" err="1">
                <a:latin typeface="Times New Roman" pitchFamily="18" charset="0"/>
                <a:cs typeface="Times New Roman" pitchFamily="18" charset="0"/>
              </a:rPr>
              <a:t>VanDecar</a:t>
            </a:r>
            <a:r>
              <a:rPr lang="en-US" dirty="0">
                <a:latin typeface="Times New Roman" pitchFamily="18" charset="0"/>
                <a:cs typeface="Times New Roman" pitchFamily="18" charset="0"/>
              </a:rPr>
              <a:t>, R.M. Russo, D.E. James, W.B. </a:t>
            </a:r>
            <a:r>
              <a:rPr lang="en-US" dirty="0" err="1">
                <a:latin typeface="Times New Roman" pitchFamily="18" charset="0"/>
                <a:cs typeface="Times New Roman" pitchFamily="18" charset="0"/>
              </a:rPr>
              <a:t>Ambeh</a:t>
            </a:r>
            <a:r>
              <a:rPr lang="en-US" dirty="0">
                <a:latin typeface="Times New Roman" pitchFamily="18" charset="0"/>
                <a:cs typeface="Times New Roman" pitchFamily="18" charset="0"/>
              </a:rPr>
              <a:t>, M. </a:t>
            </a:r>
            <a:r>
              <a:rPr lang="en-US" dirty="0" err="1">
                <a:latin typeface="Times New Roman" pitchFamily="18" charset="0"/>
                <a:cs typeface="Times New Roman" pitchFamily="18" charset="0"/>
              </a:rPr>
              <a:t>Franke</a:t>
            </a:r>
            <a:r>
              <a:rPr lang="en-US" dirty="0">
                <a:latin typeface="Times New Roman" pitchFamily="18" charset="0"/>
                <a:cs typeface="Times New Roman" pitchFamily="18" charset="0"/>
              </a:rPr>
              <a:t>, Aseismic continuation of the Lesser Antilles slab beneath northeastern Venezuela. J. </a:t>
            </a:r>
            <a:r>
              <a:rPr lang="en-US" dirty="0" err="1">
                <a:latin typeface="Times New Roman" pitchFamily="18" charset="0"/>
                <a:cs typeface="Times New Roman" pitchFamily="18" charset="0"/>
              </a:rPr>
              <a:t>Geophys</a:t>
            </a:r>
            <a:r>
              <a:rPr lang="en-US" dirty="0">
                <a:latin typeface="Times New Roman" pitchFamily="18" charset="0"/>
                <a:cs typeface="Times New Roman" pitchFamily="18" charset="0"/>
              </a:rPr>
              <a:t>. Res. 108 (2003) 2043, doi:10.1029/2001JB000884.</a:t>
            </a:r>
          </a:p>
          <a:p>
            <a:pPr marL="514350" lvl="0" indent="-514350">
              <a:buFont typeface="+mj-lt"/>
              <a:buAutoNum type="arabicPeriod"/>
            </a:pPr>
            <a:r>
              <a:rPr lang="en-US" dirty="0">
                <a:latin typeface="Times New Roman" pitchFamily="18" charset="0"/>
                <a:cs typeface="Times New Roman" pitchFamily="18" charset="0"/>
              </a:rPr>
              <a:t>W. </a:t>
            </a:r>
            <a:r>
              <a:rPr lang="en-US" dirty="0" err="1">
                <a:latin typeface="Times New Roman" pitchFamily="18" charset="0"/>
                <a:cs typeface="Times New Roman" pitchFamily="18" charset="0"/>
              </a:rPr>
              <a:t>Strunk</a:t>
            </a:r>
            <a:r>
              <a:rPr lang="en-US" dirty="0">
                <a:latin typeface="Times New Roman" pitchFamily="18" charset="0"/>
                <a:cs typeface="Times New Roman" pitchFamily="18" charset="0"/>
              </a:rPr>
              <a:t> Jr., E.B. White, The Elements of Style, third ed., MacMillan, New York, 1979 (Chapter 4).</a:t>
            </a:r>
          </a:p>
          <a:p>
            <a:pPr marL="514350" indent="-514350">
              <a:buFont typeface="+mj-lt"/>
              <a:buAutoNum type="arabicPeriod"/>
            </a:pPr>
            <a:r>
              <a:rPr lang="en-US" dirty="0">
                <a:latin typeface="Times New Roman" pitchFamily="18" charset="0"/>
                <a:cs typeface="Times New Roman" pitchFamily="18" charset="0"/>
              </a:rPr>
              <a:t>College Bound Seniors, College Board Publications, Princeton, NJ, 1979</a:t>
            </a:r>
          </a:p>
        </p:txBody>
      </p:sp>
    </p:spTree>
    <p:extLst>
      <p:ext uri="{BB962C8B-B14F-4D97-AF65-F5344CB8AC3E}">
        <p14:creationId xmlns:p14="http://schemas.microsoft.com/office/powerpoint/2010/main" val="406233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sz="3600" b="1" dirty="0" smtClean="0">
                <a:solidFill>
                  <a:srgbClr val="C00000"/>
                </a:solidFill>
                <a:latin typeface="Times New Roman" pitchFamily="18" charset="0"/>
                <a:cs typeface="Times New Roman" pitchFamily="18" charset="0"/>
              </a:rPr>
              <a:t>Қолданылған сілтемелер:</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kk-KZ" u="sng" dirty="0">
                <a:hlinkClick r:id="rId2"/>
              </a:rPr>
              <a:t>https://</a:t>
            </a:r>
            <a:r>
              <a:rPr lang="kk-KZ" u="sng" dirty="0" smtClean="0">
                <a:hlinkClick r:id="rId2"/>
              </a:rPr>
              <a:t>www.peterlang.com/view/serial/IFO</a:t>
            </a:r>
            <a:endParaRPr lang="en-US" u="sng" dirty="0" smtClean="0"/>
          </a:p>
          <a:p>
            <a:pPr marL="0" indent="0">
              <a:buNone/>
            </a:pPr>
            <a:r>
              <a:rPr lang="kk-KZ" dirty="0"/>
              <a:t>Толық қолжазбаны форматтау және жазу нұсқауларын </a:t>
            </a:r>
            <a:r>
              <a:rPr lang="kk-KZ" dirty="0" smtClean="0"/>
              <a:t>табасыз: </a:t>
            </a:r>
            <a:r>
              <a:rPr lang="kk-KZ" u="sng" dirty="0" smtClean="0">
                <a:hlinkClick r:id="rId3"/>
              </a:rPr>
              <a:t>https</a:t>
            </a:r>
            <a:r>
              <a:rPr lang="kk-KZ" u="sng" dirty="0">
                <a:hlinkClick r:id="rId3"/>
              </a:rPr>
              <a:t>://</a:t>
            </a:r>
            <a:r>
              <a:rPr lang="kk-KZ" u="sng" dirty="0" smtClean="0">
                <a:hlinkClick r:id="rId3"/>
              </a:rPr>
              <a:t>www.peterlang.com/page/authors/publishing-with-us</a:t>
            </a:r>
            <a:endParaRPr lang="en-US" u="sng" dirty="0" smtClean="0"/>
          </a:p>
          <a:p>
            <a:pPr marL="0" indent="0">
              <a:buNone/>
            </a:pPr>
            <a:r>
              <a:rPr lang="en-US" dirty="0"/>
              <a:t>https://www.peterlang.com/browse?page=2&amp;pageSize=10&amp;sort=datedescending&amp;t=LING</a:t>
            </a:r>
          </a:p>
          <a:p>
            <a:endParaRPr lang="en-US" u="sng" dirty="0" smtClean="0"/>
          </a:p>
          <a:p>
            <a:endParaRPr lang="en-US" dirty="0"/>
          </a:p>
        </p:txBody>
      </p:sp>
    </p:spTree>
    <p:extLst>
      <p:ext uri="{BB962C8B-B14F-4D97-AF65-F5344CB8AC3E}">
        <p14:creationId xmlns:p14="http://schemas.microsoft.com/office/powerpoint/2010/main" val="359731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3215" y="993531"/>
            <a:ext cx="5336931" cy="3851031"/>
          </a:xfrm>
          <a:solidFill>
            <a:schemeClr val="accent5">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1AE2AC20-48E0-460C-A040-0A693BEC9564}"/>
              </a:ext>
            </a:extLst>
          </p:cNvPr>
          <p:cNvSpPr>
            <a:spLocks noGrp="1"/>
          </p:cNvSpPr>
          <p:nvPr>
            <p:ph type="title"/>
          </p:nvPr>
        </p:nvSpPr>
        <p:spPr>
          <a:xfrm>
            <a:off x="6172781" y="1783959"/>
            <a:ext cx="5714419" cy="3877932"/>
          </a:xfrm>
        </p:spPr>
        <p:txBody>
          <a:bodyPr vert="horz" lIns="91440" tIns="45720" rIns="91440" bIns="45720" rtlCol="0" anchor="t">
            <a:normAutofit/>
          </a:bodyPr>
          <a:lstStyle/>
          <a:p>
            <a:pPr algn="ctr"/>
            <a:r>
              <a:rPr lang="kk-KZ" b="1" dirty="0" smtClean="0">
                <a:solidFill>
                  <a:srgbClr val="C00000"/>
                </a:solidFill>
                <a:latin typeface="Times New Roman" pitchFamily="18" charset="0"/>
                <a:cs typeface="Times New Roman" pitchFamily="18" charset="0"/>
              </a:rPr>
              <a:t>Назарларыңызға рақмет!</a:t>
            </a:r>
            <a:br>
              <a:rPr lang="kk-KZ" b="1" dirty="0" smtClean="0">
                <a:solidFill>
                  <a:srgbClr val="C00000"/>
                </a:solidFill>
                <a:latin typeface="Times New Roman" pitchFamily="18" charset="0"/>
                <a:cs typeface="Times New Roman" pitchFamily="18" charset="0"/>
              </a:rPr>
            </a:br>
            <a:r>
              <a:rPr lang="kk-KZ" b="1" dirty="0" smtClean="0">
                <a:solidFill>
                  <a:schemeClr val="accent6"/>
                </a:solidFill>
                <a:latin typeface="Times New Roman" pitchFamily="18" charset="0"/>
                <a:cs typeface="Times New Roman" pitchFamily="18" charset="0"/>
              </a:rPr>
              <a:t/>
            </a:r>
            <a:br>
              <a:rPr lang="kk-KZ" b="1" dirty="0" smtClean="0">
                <a:solidFill>
                  <a:schemeClr val="accent6"/>
                </a:solidFill>
                <a:latin typeface="Times New Roman" pitchFamily="18" charset="0"/>
                <a:cs typeface="Times New Roman" pitchFamily="18" charset="0"/>
              </a:rPr>
            </a:br>
            <a:r>
              <a:rPr lang="en-US" sz="3200" dirty="0" err="1">
                <a:solidFill>
                  <a:schemeClr val="bg1"/>
                </a:solidFill>
                <a:latin typeface="Times New Roman" pitchFamily="18" charset="0"/>
                <a:cs typeface="Times New Roman" pitchFamily="18" charset="0"/>
              </a:rPr>
              <a:t>gulnara</a:t>
            </a:r>
            <a:r>
              <a:rPr lang="ru-RU" sz="3200" dirty="0">
                <a:solidFill>
                  <a:schemeClr val="bg1"/>
                </a:solidFill>
                <a:latin typeface="Times New Roman" pitchFamily="18" charset="0"/>
                <a:cs typeface="Times New Roman" pitchFamily="18" charset="0"/>
              </a:rPr>
              <a:t>.</a:t>
            </a:r>
            <a:r>
              <a:rPr lang="en-US" sz="3200" dirty="0" err="1">
                <a:solidFill>
                  <a:schemeClr val="bg1"/>
                </a:solidFill>
                <a:latin typeface="Times New Roman" pitchFamily="18" charset="0"/>
                <a:cs typeface="Times New Roman" pitchFamily="18" charset="0"/>
              </a:rPr>
              <a:t>omarbekova</a:t>
            </a:r>
            <a:r>
              <a:rPr lang="ru-RU" sz="3200" dirty="0">
                <a:solidFill>
                  <a:schemeClr val="bg1"/>
                </a:solidFill>
                <a:latin typeface="Times New Roman" pitchFamily="18" charset="0"/>
                <a:cs typeface="Times New Roman" pitchFamily="18" charset="0"/>
              </a:rPr>
              <a:t>@</a:t>
            </a:r>
            <a:r>
              <a:rPr lang="en-US" sz="3200" dirty="0">
                <a:solidFill>
                  <a:schemeClr val="bg1"/>
                </a:solidFill>
                <a:latin typeface="Times New Roman" pitchFamily="18" charset="0"/>
                <a:cs typeface="Times New Roman" pitchFamily="18" charset="0"/>
              </a:rPr>
              <a:t>nu</a:t>
            </a:r>
            <a:r>
              <a:rPr lang="ru-RU" sz="3200" dirty="0">
                <a:solidFill>
                  <a:schemeClr val="bg1"/>
                </a:solidFill>
                <a:latin typeface="Times New Roman" pitchFamily="18" charset="0"/>
                <a:cs typeface="Times New Roman" pitchFamily="18" charset="0"/>
              </a:rPr>
              <a:t>.</a:t>
            </a:r>
            <a:r>
              <a:rPr lang="en-US" sz="3200" dirty="0" err="1">
                <a:solidFill>
                  <a:schemeClr val="bg1"/>
                </a:solidFill>
                <a:latin typeface="Times New Roman" pitchFamily="18" charset="0"/>
                <a:cs typeface="Times New Roman" pitchFamily="18" charset="0"/>
              </a:rPr>
              <a:t>edu</a:t>
            </a:r>
            <a:r>
              <a:rPr lang="ru-RU" sz="3200" dirty="0">
                <a:solidFill>
                  <a:schemeClr val="bg1"/>
                </a:solidFill>
                <a:latin typeface="Times New Roman" pitchFamily="18" charset="0"/>
                <a:cs typeface="Times New Roman" pitchFamily="18" charset="0"/>
              </a:rPr>
              <a:t>.</a:t>
            </a:r>
            <a:r>
              <a:rPr lang="en-US" sz="3200" dirty="0" err="1">
                <a:solidFill>
                  <a:schemeClr val="bg1"/>
                </a:solidFill>
                <a:latin typeface="Times New Roman" pitchFamily="18" charset="0"/>
                <a:cs typeface="Times New Roman" pitchFamily="18" charset="0"/>
              </a:rPr>
              <a:t>kz</a:t>
            </a:r>
            <a:r>
              <a:rPr lang="en-US" sz="3200" dirty="0">
                <a:solidFill>
                  <a:schemeClr val="bg1"/>
                </a:solidFill>
                <a:latin typeface="Times New Roman" pitchFamily="18" charset="0"/>
                <a:cs typeface="Times New Roman" pitchFamily="18" charset="0"/>
              </a:rPr>
              <a:t/>
            </a:r>
            <a:br>
              <a:rPr lang="en-US" sz="3200" dirty="0">
                <a:solidFill>
                  <a:schemeClr val="bg1"/>
                </a:solidFill>
                <a:latin typeface="Times New Roman" pitchFamily="18" charset="0"/>
                <a:cs typeface="Times New Roman" pitchFamily="18" charset="0"/>
              </a:rPr>
            </a:br>
            <a:endParaRPr lang="en-US" sz="3200" b="1" dirty="0">
              <a:solidFill>
                <a:schemeClr val="bg1"/>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89650" cy="67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07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58170" y="3465828"/>
            <a:ext cx="7863840" cy="2131890"/>
          </a:xfrm>
        </p:spPr>
        <p:txBody>
          <a:bodyPr>
            <a:noAutofit/>
          </a:bodyPr>
          <a:lstStyle/>
          <a:p>
            <a:r>
              <a:rPr lang="en-US" sz="2800" dirty="0">
                <a:latin typeface="Times New Roman" panose="02020603050405020304" pitchFamily="18" charset="0"/>
                <a:cs typeface="Times New Roman" panose="02020603050405020304" pitchFamily="18" charset="0"/>
              </a:rPr>
              <a:t>Peter Lang </a:t>
            </a:r>
            <a:r>
              <a:rPr lang="ru-RU" sz="2800" dirty="0">
                <a:latin typeface="Times New Roman" panose="02020603050405020304" pitchFamily="18" charset="0"/>
                <a:cs typeface="Times New Roman" panose="02020603050405020304" pitchFamily="18" charset="0"/>
              </a:rPr>
              <a:t>- гуманитарлық және әлеуметтік ғылымдармен айналыс</a:t>
            </a:r>
            <a:r>
              <a:rPr lang="kk-KZ" sz="2800" dirty="0">
                <a:latin typeface="Times New Roman" panose="02020603050405020304" pitchFamily="18" charset="0"/>
                <a:cs typeface="Times New Roman" panose="02020603050405020304" pitchFamily="18" charset="0"/>
              </a:rPr>
              <a:t>атын</a:t>
            </a:r>
            <a:r>
              <a:rPr lang="ru-RU" sz="2800" dirty="0">
                <a:latin typeface="Times New Roman" panose="02020603050405020304" pitchFamily="18" charset="0"/>
                <a:cs typeface="Times New Roman" panose="02020603050405020304" pitchFamily="18" charset="0"/>
              </a:rPr>
              <a:t>, монографиялардан бастап студенттерге арналған оқулықтарға дейінгі барлық басылым спектрін қамтитын халықаралық баспа</a:t>
            </a:r>
          </a:p>
          <a:p>
            <a:endParaRPr lang="ru-RU" sz="28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1712" t="19195" r="80222" b="67312"/>
          <a:stretch/>
        </p:blipFill>
        <p:spPr bwMode="auto">
          <a:xfrm>
            <a:off x="4447309" y="1271847"/>
            <a:ext cx="3107979" cy="1493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297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06001" y="1037566"/>
            <a:ext cx="10515600" cy="5603385"/>
          </a:xfrm>
        </p:spPr>
        <p:txBody>
          <a:bodyPr/>
          <a:lstStyle/>
          <a:p>
            <a:pPr marL="0" indent="0">
              <a:buNone/>
            </a:pPr>
            <a:r>
              <a:rPr lang="en-US" dirty="0">
                <a:latin typeface="Times New Roman" panose="02020603050405020304" pitchFamily="18" charset="0"/>
                <a:cs typeface="Times New Roman" panose="02020603050405020304" pitchFamily="18" charset="0"/>
              </a:rPr>
              <a:t>Peter Lang GmbH 1970 </a:t>
            </a:r>
            <a:r>
              <a:rPr lang="ru-RU" dirty="0">
                <a:latin typeface="Times New Roman" panose="02020603050405020304" pitchFamily="18" charset="0"/>
                <a:cs typeface="Times New Roman" panose="02020603050405020304" pitchFamily="18" charset="0"/>
              </a:rPr>
              <a:t>жылы Франкфурт қаласында швейцариялық баспагер Питер Ланг</a:t>
            </a:r>
            <a:r>
              <a:rPr lang="kk-KZ" dirty="0">
                <a:latin typeface="Times New Roman" panose="02020603050405020304" pitchFamily="18" charset="0"/>
                <a:cs typeface="Times New Roman" panose="02020603050405020304" pitchFamily="18" charset="0"/>
              </a:rPr>
              <a:t>тың басшылығымен</a:t>
            </a:r>
            <a:r>
              <a:rPr lang="ru-RU" dirty="0">
                <a:latin typeface="Times New Roman" panose="02020603050405020304" pitchFamily="18" charset="0"/>
                <a:cs typeface="Times New Roman" panose="02020603050405020304" pitchFamily="18" charset="0"/>
              </a:rPr>
              <a:t> (2001 ж</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құрылған. </a:t>
            </a:r>
            <a:endParaRPr lang="en-US"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1977 жылы бірқатар қайта құрулардың нәтижесінде баспа үйі </a:t>
            </a:r>
            <a:r>
              <a:rPr lang="en-US" dirty="0">
                <a:latin typeface="Times New Roman" panose="02020603050405020304" pitchFamily="18" charset="0"/>
                <a:cs typeface="Times New Roman" panose="02020603050405020304" pitchFamily="18" charset="0"/>
              </a:rPr>
              <a:t>Peter Lang AG </a:t>
            </a:r>
            <a:r>
              <a:rPr lang="ru-RU" dirty="0">
                <a:latin typeface="Times New Roman" panose="02020603050405020304" pitchFamily="18" charset="0"/>
                <a:cs typeface="Times New Roman" panose="02020603050405020304" pitchFamily="18" charset="0"/>
              </a:rPr>
              <a:t>болып өзгертіліп, оның штаб-пәтері Бернге көшті. Бүгінгі таңда басылымның филиалдары Берлинде, Брюссельде, Майндағы Франкфуртта, Нью-Йоркте, Оксфордта және Венада орналасқан. </a:t>
            </a:r>
            <a:endParaRPr lang="en-US"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pic>
        <p:nvPicPr>
          <p:cNvPr id="1026" name="Picture 2" descr="Нью-Йорк - один из самых дорогих городов мира: интересные факты о  мегаполисе | Oneall Weblancer | Яндекс Дз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269" y="3656379"/>
            <a:ext cx="2593570" cy="1719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ОП-10 самых умных городов ми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614" y="3839259"/>
            <a:ext cx="2239886" cy="1719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Город Франкфурт-на-Майне (Германия): достопримечательности, фото, видео,  карта Франкфурта-на-Майне. - webmandry.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001" y="3656379"/>
            <a:ext cx="2485592" cy="1738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Оксфордский университет (University of Oxford) ᐈ стоимость обучения в  Оксфорде ᐈ World Stu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846" y="4595223"/>
            <a:ext cx="2307550" cy="15521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Вена картинки (96 фото) скачать обо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3068" y="4629985"/>
            <a:ext cx="2305239" cy="1529142"/>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p:nvPr/>
        </p:nvPicPr>
        <p:blipFill rotWithShape="1">
          <a:blip r:embed="rId7"/>
          <a:srcRect l="1712" t="19195" r="80222" b="67312"/>
          <a:stretch/>
        </p:blipFill>
        <p:spPr bwMode="auto">
          <a:xfrm>
            <a:off x="0" y="0"/>
            <a:ext cx="1179426" cy="495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655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62644" y="1268672"/>
            <a:ext cx="10515600" cy="4351338"/>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  Баспа негізінен ағылшын, неміс және француз тілдерінде әдебиеттер шығарады. </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Негізгі баспа нарығы - Еуропа мен Солтүстік Америкадағы университеттердің кітапханалары, ал кітаптар кітап дүкендерінде сатылмайды.</a:t>
            </a:r>
            <a:endParaRPr lang="ru-RU" dirty="0">
              <a:latin typeface="Times New Roman" panose="02020603050405020304" pitchFamily="18" charset="0"/>
              <a:cs typeface="Times New Roman" panose="02020603050405020304" pitchFamily="18" charset="0"/>
            </a:endParaRPr>
          </a:p>
        </p:txBody>
      </p:sp>
      <p:pic>
        <p:nvPicPr>
          <p:cNvPr id="2050" name="Picture 2" descr="Стопка Книг Фото - Скачать бесплатные изобра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577" y="2948245"/>
            <a:ext cx="4672328" cy="334235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rotWithShape="1">
          <a:blip r:embed="rId3"/>
          <a:srcRect l="1712" t="19195" r="80222" b="67312"/>
          <a:stretch/>
        </p:blipFill>
        <p:spPr bwMode="auto">
          <a:xfrm>
            <a:off x="0" y="0"/>
            <a:ext cx="1179426" cy="495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778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Peter Lang </a:t>
            </a:r>
            <a:r>
              <a:rPr lang="en-US" b="1" dirty="0" smtClean="0">
                <a:latin typeface="Times New Roman" panose="02020603050405020304" pitchFamily="18" charset="0"/>
                <a:cs typeface="Times New Roman" panose="02020603050405020304" pitchFamily="18" charset="0"/>
              </a:rPr>
              <a:t>Publishing</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Питер </a:t>
            </a:r>
            <a:r>
              <a:rPr lang="ru-RU" sz="2400" dirty="0">
                <a:latin typeface="Times New Roman" panose="02020603050405020304" pitchFamily="18" charset="0"/>
                <a:cs typeface="Times New Roman" panose="02020603050405020304" pitchFamily="18" charset="0"/>
              </a:rPr>
              <a:t>Ланг академиялық баспа саласында 40 жылдан астам тәжірибесі бар, әлемдегі гуманитарлық және әлеуметтік ғылымдарға мамандандырылған және жыл сайын 1800-ден астам  баспа өнімін шығарады. Швейцарияның Берн қаласындағы штаб-пәтері Берлинде, Бернде, Брюссельде, Оксфордта және Нью-Йоркте орналасқан редакциялық компаниялармен тығыз байланыста жұмыс істейтін және жергілікті редакциядан шыққан редакторлардың қолдауымен атқарушы басқару, сату және тарату қызметтерінің орталық хабы болып табылады.</a:t>
            </a:r>
          </a:p>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1712" t="19195" r="80222" b="67312"/>
          <a:stretch/>
        </p:blipFill>
        <p:spPr bwMode="auto">
          <a:xfrm>
            <a:off x="9601199" y="495587"/>
            <a:ext cx="1635369" cy="7968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389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290261" y="905364"/>
            <a:ext cx="9601200" cy="3581400"/>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Бірнеше тілді аймақтарда жұмыс істейтін заманауи</a:t>
            </a:r>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өзгерістерге бейім</a:t>
            </a:r>
            <a:r>
              <a:rPr lang="ru-RU" sz="2400" dirty="0" smtClean="0">
                <a:latin typeface="Times New Roman" panose="02020603050405020304" pitchFamily="18" charset="0"/>
                <a:cs typeface="Times New Roman" panose="02020603050405020304" pitchFamily="18" charset="0"/>
              </a:rPr>
              <a:t> баспа тобы, </a:t>
            </a:r>
            <a:r>
              <a:rPr lang="en-US" sz="2400" dirty="0" smtClean="0">
                <a:latin typeface="Times New Roman" panose="02020603050405020304" pitchFamily="18" charset="0"/>
                <a:cs typeface="Times New Roman" panose="02020603050405020304" pitchFamily="18" charset="0"/>
              </a:rPr>
              <a:t>Peter Lang Group </a:t>
            </a:r>
            <a:r>
              <a:rPr lang="ru-RU" sz="2400" dirty="0" smtClean="0">
                <a:latin typeface="Times New Roman" panose="02020603050405020304" pitchFamily="18" charset="0"/>
                <a:cs typeface="Times New Roman" panose="02020603050405020304" pitchFamily="18" charset="0"/>
              </a:rPr>
              <a:t>бұл өз саласында ерекше танымалдыққа ие және жоғары оқу орындары мен академиялық инстиуттарға жоғары сапалы баспа қызметтерін ұсынуға, академиялық зерттеулерді бүкіл әлемде кеңінен таратады.</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1712" t="19195" r="80222" b="67312"/>
          <a:stretch/>
        </p:blipFill>
        <p:spPr bwMode="auto">
          <a:xfrm>
            <a:off x="0" y="0"/>
            <a:ext cx="1179426" cy="495588"/>
          </a:xfrm>
          <a:prstGeom prst="rect">
            <a:avLst/>
          </a:prstGeom>
          <a:ln>
            <a:noFill/>
          </a:ln>
          <a:extLst>
            <a:ext uri="{53640926-AAD7-44D8-BBD7-CCE9431645EC}">
              <a14:shadowObscured xmlns:a14="http://schemas.microsoft.com/office/drawing/2010/main"/>
            </a:ext>
          </a:extLst>
        </p:spPr>
      </p:pic>
      <p:pic>
        <p:nvPicPr>
          <p:cNvPr id="6146" name="Picture 2" descr="Книги на иностранных языках. Литература для изучения языков в оригинал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261" y="3170871"/>
            <a:ext cx="5410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2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Жылдар бойы жинаған бедел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just">
              <a:buNone/>
            </a:pPr>
            <a:r>
              <a:rPr lang="kk-K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Peter </a:t>
            </a:r>
            <a:r>
              <a:rPr lang="en-US" dirty="0">
                <a:latin typeface="Times New Roman" panose="02020603050405020304" pitchFamily="18" charset="0"/>
                <a:cs typeface="Times New Roman" panose="02020603050405020304" pitchFamily="18" charset="0"/>
              </a:rPr>
              <a:t>Lang</a:t>
            </a:r>
            <a:r>
              <a:rPr lang="ru-RU" dirty="0">
                <a:latin typeface="Times New Roman" panose="02020603050405020304" pitchFamily="18" charset="0"/>
                <a:cs typeface="Times New Roman" panose="02020603050405020304" pitchFamily="18" charset="0"/>
              </a:rPr>
              <a:t>-тың ауқымды басылымдары дүниежүзі бойынша оқырман арасында танымалдыққа ие. Мәдениеттану, білім, кинотану, тарих, құқық, лингвистика және аударма ісі, әдебиет, медиа және коммуникация, философия және теология сияқты пәндер бағыттары бойынша жарияланымдарымен танымал болғанымен де, әрқашан жаңадан дамып келе жатқан академиялық бағыттар мен зерттеу нысандарын қолдайды. </a:t>
            </a: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1712" t="19195" r="80222" b="67312"/>
          <a:stretch/>
        </p:blipFill>
        <p:spPr bwMode="auto">
          <a:xfrm>
            <a:off x="0" y="0"/>
            <a:ext cx="1179426" cy="495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79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latin typeface="Times New Roman" panose="02020603050405020304" pitchFamily="18" charset="0"/>
                <a:cs typeface="Times New Roman" panose="02020603050405020304" pitchFamily="18" charset="0"/>
              </a:rPr>
              <a:t>Ғаламдық</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қол</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жетімділік</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Біздің </a:t>
            </a:r>
            <a:r>
              <a:rPr lang="ru-RU" dirty="0">
                <a:latin typeface="Times New Roman" panose="02020603050405020304" pitchFamily="18" charset="0"/>
                <a:cs typeface="Times New Roman" panose="02020603050405020304" pitchFamily="18" charset="0"/>
              </a:rPr>
              <a:t>кітаптар дүниежүзілік интернет-дүкендері, кітап дүкендері, дистрибьюторлар мен академиялық кітапханалармен серіктестік арқылы қолжетімді болып табылады. </a:t>
            </a:r>
          </a:p>
          <a:p>
            <a:pPr marL="0" indent="0" algn="just">
              <a:buNone/>
            </a:pPr>
            <a:r>
              <a:rPr lang="ru-RU" dirty="0">
                <a:latin typeface="Times New Roman" panose="02020603050405020304" pitchFamily="18" charset="0"/>
                <a:cs typeface="Times New Roman" panose="02020603050405020304" pitchFamily="18" charset="0"/>
              </a:rPr>
              <a:t>   Біздің басылымдардың қажетті аудиторияға жетуіне сенімді болу үшін біз көптеген әлемдік маркетингтік кампанияларға қатысамыз, ірі кітап көрмелеріне және мамандардың конференцияларына қатысамыз, академиялық қауымдастықтармен тығыз қарым-қатынас жасаймыз. Біздің әлеуметтік желілердегі ізбасарлар контингентінің өсуі де біздің кітаптарымыз туралы ақпараттың тарауына өз </a:t>
            </a:r>
            <a:r>
              <a:rPr lang="ru-RU" dirty="0" smtClean="0">
                <a:latin typeface="Times New Roman" panose="02020603050405020304" pitchFamily="18" charset="0"/>
                <a:cs typeface="Times New Roman" panose="02020603050405020304" pitchFamily="18" charset="0"/>
              </a:rPr>
              <a:t>көмегін тигізеді</a:t>
            </a:r>
            <a:r>
              <a:rPr lang="ru-RU" dirty="0">
                <a:latin typeface="Times New Roman" panose="02020603050405020304" pitchFamily="18" charset="0"/>
                <a:cs typeface="Times New Roman" panose="02020603050405020304" pitchFamily="18" charset="0"/>
              </a:rPr>
              <a:t>.</a:t>
            </a:r>
          </a:p>
        </p:txBody>
      </p:sp>
      <p:pic>
        <p:nvPicPr>
          <p:cNvPr id="4" name="Рисунок 3"/>
          <p:cNvPicPr/>
          <p:nvPr/>
        </p:nvPicPr>
        <p:blipFill rotWithShape="1">
          <a:blip r:embed="rId2"/>
          <a:srcRect l="1712" t="19195" r="80222" b="67312"/>
          <a:stretch/>
        </p:blipFill>
        <p:spPr bwMode="auto">
          <a:xfrm>
            <a:off x="0" y="0"/>
            <a:ext cx="1179426" cy="495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7632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39700" dist="127000" dir="5400000" algn="t" rotWithShape="0">
            <a:prstClr val="black">
              <a:alpha val="15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1756</Words>
  <Application>Microsoft Office PowerPoint</Application>
  <PresentationFormat>Широкоэкранный</PresentationFormat>
  <Paragraphs>116</Paragraphs>
  <Slides>24</Slides>
  <Notes>1</Notes>
  <HiddenSlides>1</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Calibri</vt:lpstr>
      <vt:lpstr>Calibri Light</vt:lpstr>
      <vt:lpstr>Cambria</vt:lpstr>
      <vt:lpstr>Cambria Math</vt:lpstr>
      <vt:lpstr>Century Schoolbook</vt:lpstr>
      <vt:lpstr>Sitka Heading</vt:lpstr>
      <vt:lpstr>Times New Roman</vt:lpstr>
      <vt:lpstr>Office Theme</vt:lpstr>
      <vt:lpstr>ҚАЗАҚ МАҚАЛ-МӘТЕЛДЕРІНЕ АРНАЛҒАН ШЕТЕЛДІК БАСЫЛЫМДА МАҚАЛА ЖАРИЯЛАУ   Ассоциативті профессор Гульнара Әбілдақызы  Омарбекова</vt:lpstr>
      <vt:lpstr>Мақал – тәжірибеден шыққан ақиқат түрінде айтылатын сөз (А. Байтұрсынұлы)</vt:lpstr>
      <vt:lpstr>Презентация PowerPoint</vt:lpstr>
      <vt:lpstr>Презентация PowerPoint</vt:lpstr>
      <vt:lpstr>Презентация PowerPoint</vt:lpstr>
      <vt:lpstr>Peter Lang Publishing</vt:lpstr>
      <vt:lpstr>Презентация PowerPoint</vt:lpstr>
      <vt:lpstr>Жылдар бойы жинаған бедел</vt:lpstr>
      <vt:lpstr>Ғаламдық қол жетімділік</vt:lpstr>
      <vt:lpstr>АВТОРЛАРДЫҢ  ПІКІРЛЕРІ </vt:lpstr>
      <vt:lpstr>https://www.peterlang.com/view/serial/IFO</vt:lpstr>
      <vt:lpstr>Ұсынылатын тақырыптар </vt:lpstr>
      <vt:lpstr>Маңызды күндер: </vt:lpstr>
      <vt:lpstr>Қолжазбаға қойылатын талаптар/ Peter Lang Submission Guidelines. January 2018 Submitting your manuscript</vt:lpstr>
      <vt:lpstr>Қолжазбаға қойылатын талаптар/ Peter Lang Submission Guidelines. January 2018 Submitting your manuscript</vt:lpstr>
      <vt:lpstr>Кітаптың атауы және тарау атаулары/  Parts of the manuscript </vt:lpstr>
      <vt:lpstr>Білім ауысады, Ырыс жұғысады.</vt:lpstr>
      <vt:lpstr>1. Аңдатпа/Abstract </vt:lpstr>
      <vt:lpstr>Презентация PowerPoint</vt:lpstr>
      <vt:lpstr>Презентация PowerPoint</vt:lpstr>
      <vt:lpstr>Презентация PowerPoint</vt:lpstr>
      <vt:lpstr>Reference list: Number the references (numbers in square brackets) in the list in the order in which they appear in the text. </vt:lpstr>
      <vt:lpstr>Қолданылған сілтемелер:</vt:lpstr>
      <vt:lpstr>Назарларыңызға рақмет!  gulnara.omarbekova@nu.edu.kz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MOOC Camp!</dc:title>
  <dc:creator>Ben Taylor</dc:creator>
  <cp:lastModifiedBy>Machine</cp:lastModifiedBy>
  <cp:revision>135</cp:revision>
  <dcterms:created xsi:type="dcterms:W3CDTF">2020-07-01T07:44:14Z</dcterms:created>
  <dcterms:modified xsi:type="dcterms:W3CDTF">2021-04-21T16:04:08Z</dcterms:modified>
</cp:coreProperties>
</file>